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260" r:id="rId5"/>
    <p:sldId id="308" r:id="rId6"/>
    <p:sldId id="261" r:id="rId7"/>
    <p:sldId id="307" r:id="rId8"/>
    <p:sldId id="263" r:id="rId9"/>
    <p:sldId id="306" r:id="rId10"/>
    <p:sldId id="271" r:id="rId11"/>
    <p:sldId id="310" r:id="rId12"/>
    <p:sldId id="279" r:id="rId13"/>
    <p:sldId id="287" r:id="rId14"/>
    <p:sldId id="309" r:id="rId15"/>
  </p:sldIdLst>
  <p:sldSz cx="9144000" cy="5143500" type="screen16x9"/>
  <p:notesSz cx="6858000" cy="9144000"/>
  <p:embeddedFontLst>
    <p:embeddedFont>
      <p:font typeface="Asap" panose="020B0604020202020204" charset="0"/>
      <p:regular r:id="rId17"/>
      <p:bold r:id="rId18"/>
      <p:italic r:id="rId19"/>
      <p:boldItalic r:id="rId20"/>
    </p:embeddedFont>
    <p:embeddedFont>
      <p:font typeface="Bebas Neue" panose="020B0606020202050201" pitchFamily="34" charset="0"/>
      <p:regular r:id="rId21"/>
    </p:embeddedFont>
    <p:embeddedFont>
      <p:font typeface="DM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C6EB1A-CD83-4139-A954-B6EF9334ED93}">
  <a:tblStyle styleId="{22C6EB1A-CD83-4139-A954-B6EF9334ED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08" d="100"/>
          <a:sy n="108" d="100"/>
        </p:scale>
        <p:origin x="-86" y="34"/>
      </p:cViewPr>
      <p:guideLst>
        <p:guide orient="horz" pos="5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4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6"/>
        <p:cNvGrpSpPr/>
        <p:nvPr/>
      </p:nvGrpSpPr>
      <p:grpSpPr>
        <a:xfrm>
          <a:off x="0" y="0"/>
          <a:ext cx="0" cy="0"/>
          <a:chOff x="0" y="0"/>
          <a:chExt cx="0" cy="0"/>
        </a:xfrm>
      </p:grpSpPr>
      <p:sp>
        <p:nvSpPr>
          <p:cNvPr id="4707" name="Google Shape;4707;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8" name="Google Shape;4708;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4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76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261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915"/>
        <p:cNvGrpSpPr/>
        <p:nvPr/>
      </p:nvGrpSpPr>
      <p:grpSpPr>
        <a:xfrm>
          <a:off x="0" y="0"/>
          <a:ext cx="0" cy="0"/>
          <a:chOff x="0" y="0"/>
          <a:chExt cx="0" cy="0"/>
        </a:xfrm>
      </p:grpSpPr>
      <p:grpSp>
        <p:nvGrpSpPr>
          <p:cNvPr id="2916" name="Google Shape;2916;p21"/>
          <p:cNvGrpSpPr/>
          <p:nvPr/>
        </p:nvGrpSpPr>
        <p:grpSpPr>
          <a:xfrm rot="1799983" flipH="1">
            <a:off x="7282461" y="-783041"/>
            <a:ext cx="2835804" cy="2780472"/>
            <a:chOff x="1400775" y="920275"/>
            <a:chExt cx="1637475" cy="1605525"/>
          </a:xfrm>
        </p:grpSpPr>
        <p:sp>
          <p:nvSpPr>
            <p:cNvPr id="2917" name="Google Shape;2917;p21"/>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21"/>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21"/>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21"/>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21"/>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21"/>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21"/>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21"/>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21"/>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21"/>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21"/>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21"/>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21"/>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21"/>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21"/>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21"/>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21"/>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21"/>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21"/>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21"/>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21"/>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21"/>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21"/>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21"/>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21"/>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21"/>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21"/>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21"/>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21"/>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21"/>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21"/>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21"/>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21"/>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21"/>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21"/>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21"/>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21"/>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21"/>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21"/>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21"/>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21"/>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21"/>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21"/>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21"/>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21"/>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21"/>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21"/>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21"/>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21"/>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21"/>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21"/>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21"/>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21"/>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21"/>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21"/>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21"/>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21"/>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21"/>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21"/>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21"/>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21"/>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21"/>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21"/>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21"/>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21"/>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21"/>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21"/>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21"/>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21"/>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21"/>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21"/>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21"/>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21"/>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21"/>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21"/>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21"/>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21"/>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21"/>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21"/>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21"/>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21"/>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21"/>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21"/>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21"/>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21"/>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21"/>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21"/>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21"/>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21"/>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21"/>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7" name="Google Shape;3007;p2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8" name="Google Shape;3008;p21"/>
          <p:cNvSpPr txBox="1">
            <a:spLocks noGrp="1"/>
          </p:cNvSpPr>
          <p:nvPr>
            <p:ph type="subTitle" idx="1"/>
          </p:nvPr>
        </p:nvSpPr>
        <p:spPr>
          <a:xfrm>
            <a:off x="720025" y="1575292"/>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09" name="Google Shape;3009;p21"/>
          <p:cNvSpPr txBox="1">
            <a:spLocks noGrp="1"/>
          </p:cNvSpPr>
          <p:nvPr>
            <p:ph type="subTitle" idx="2"/>
          </p:nvPr>
        </p:nvSpPr>
        <p:spPr>
          <a:xfrm>
            <a:off x="720025" y="27716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0" name="Google Shape;3010;p21"/>
          <p:cNvSpPr txBox="1">
            <a:spLocks noGrp="1"/>
          </p:cNvSpPr>
          <p:nvPr>
            <p:ph type="subTitle" idx="3"/>
          </p:nvPr>
        </p:nvSpPr>
        <p:spPr>
          <a:xfrm>
            <a:off x="720025" y="39683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1" name="Google Shape;3011;p21"/>
          <p:cNvSpPr txBox="1">
            <a:spLocks noGrp="1"/>
          </p:cNvSpPr>
          <p:nvPr>
            <p:ph type="subTitle" idx="4"/>
          </p:nvPr>
        </p:nvSpPr>
        <p:spPr>
          <a:xfrm>
            <a:off x="720025" y="1199707"/>
            <a:ext cx="77040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2" name="Google Shape;3012;p21"/>
          <p:cNvSpPr txBox="1">
            <a:spLocks noGrp="1"/>
          </p:cNvSpPr>
          <p:nvPr>
            <p:ph type="subTitle" idx="5"/>
          </p:nvPr>
        </p:nvSpPr>
        <p:spPr>
          <a:xfrm>
            <a:off x="720025" y="23906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3" name="Google Shape;3013;p21"/>
          <p:cNvSpPr txBox="1">
            <a:spLocks noGrp="1"/>
          </p:cNvSpPr>
          <p:nvPr>
            <p:ph type="subTitle" idx="6"/>
          </p:nvPr>
        </p:nvSpPr>
        <p:spPr>
          <a:xfrm>
            <a:off x="720025" y="35873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872"/>
        <p:cNvGrpSpPr/>
        <p:nvPr/>
      </p:nvGrpSpPr>
      <p:grpSpPr>
        <a:xfrm>
          <a:off x="0" y="0"/>
          <a:ext cx="0" cy="0"/>
          <a:chOff x="0" y="0"/>
          <a:chExt cx="0" cy="0"/>
        </a:xfrm>
      </p:grpSpPr>
      <p:grpSp>
        <p:nvGrpSpPr>
          <p:cNvPr id="3873" name="Google Shape;3873;p27"/>
          <p:cNvGrpSpPr/>
          <p:nvPr/>
        </p:nvGrpSpPr>
        <p:grpSpPr>
          <a:xfrm rot="-1799983">
            <a:off x="-669464" y="-554441"/>
            <a:ext cx="2835804" cy="2780472"/>
            <a:chOff x="1400775" y="920275"/>
            <a:chExt cx="1637475" cy="1605525"/>
          </a:xfrm>
        </p:grpSpPr>
        <p:sp>
          <p:nvSpPr>
            <p:cNvPr id="3874" name="Google Shape;3874;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4" name="Google Shape;3964;p27"/>
          <p:cNvGrpSpPr/>
          <p:nvPr/>
        </p:nvGrpSpPr>
        <p:grpSpPr>
          <a:xfrm rot="9000017">
            <a:off x="6977661" y="2831184"/>
            <a:ext cx="2835804" cy="2780472"/>
            <a:chOff x="1400775" y="920275"/>
            <a:chExt cx="1637475" cy="1605525"/>
          </a:xfrm>
        </p:grpSpPr>
        <p:sp>
          <p:nvSpPr>
            <p:cNvPr id="3965" name="Google Shape;3965;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9"/>
        <p:cNvGrpSpPr/>
        <p:nvPr/>
      </p:nvGrpSpPr>
      <p:grpSpPr>
        <a:xfrm>
          <a:off x="0" y="0"/>
          <a:ext cx="0" cy="0"/>
          <a:chOff x="0" y="0"/>
          <a:chExt cx="0" cy="0"/>
        </a:xfrm>
      </p:grpSpPr>
      <p:grpSp>
        <p:nvGrpSpPr>
          <p:cNvPr id="2150" name="Google Shape;2150;p15"/>
          <p:cNvGrpSpPr/>
          <p:nvPr/>
        </p:nvGrpSpPr>
        <p:grpSpPr>
          <a:xfrm flipH="1">
            <a:off x="7012893" y="-889030"/>
            <a:ext cx="2835779" cy="2780448"/>
            <a:chOff x="1400775" y="920275"/>
            <a:chExt cx="1637475" cy="1605525"/>
          </a:xfrm>
        </p:grpSpPr>
        <p:sp>
          <p:nvSpPr>
            <p:cNvPr id="2151" name="Google Shape;2151;p1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1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1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1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1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1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1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1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1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1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1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1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1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1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1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1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1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1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1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1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1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1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1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1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1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1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1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1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1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1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1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1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1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1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1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1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1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1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1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1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1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1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1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1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1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1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1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1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1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1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1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1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1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1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1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1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1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1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1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1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1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1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1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1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1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1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1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1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1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1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1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1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1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1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1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1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1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1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1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1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1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1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1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1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1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1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1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1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1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1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1" name="Google Shape;2241;p1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28"/>
        <p:cNvGrpSpPr/>
        <p:nvPr/>
      </p:nvGrpSpPr>
      <p:grpSpPr>
        <a:xfrm>
          <a:off x="0" y="0"/>
          <a:ext cx="0" cy="0"/>
          <a:chOff x="0" y="0"/>
          <a:chExt cx="0" cy="0"/>
        </a:xfrm>
      </p:grpSpPr>
      <p:grpSp>
        <p:nvGrpSpPr>
          <p:cNvPr id="2429" name="Google Shape;2429;p18"/>
          <p:cNvGrpSpPr/>
          <p:nvPr/>
        </p:nvGrpSpPr>
        <p:grpSpPr>
          <a:xfrm rot="1799983" flipH="1">
            <a:off x="6825261" y="-325841"/>
            <a:ext cx="2835804" cy="2780472"/>
            <a:chOff x="1400775" y="920275"/>
            <a:chExt cx="1637475" cy="1605525"/>
          </a:xfrm>
        </p:grpSpPr>
        <p:sp>
          <p:nvSpPr>
            <p:cNvPr id="2430" name="Google Shape;2430;p18"/>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18"/>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18"/>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18"/>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18"/>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18"/>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18"/>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18"/>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18"/>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18"/>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18"/>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18"/>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18"/>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18"/>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18"/>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18"/>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18"/>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18"/>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18"/>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18"/>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18"/>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18"/>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18"/>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18"/>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18"/>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18"/>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18"/>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18"/>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18"/>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18"/>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18"/>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18"/>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18"/>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18"/>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18"/>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18"/>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18"/>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18"/>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18"/>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18"/>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18"/>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18"/>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18"/>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18"/>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18"/>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18"/>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18"/>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18"/>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18"/>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18"/>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18"/>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18"/>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18"/>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18"/>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18"/>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18"/>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18"/>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18"/>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18"/>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18"/>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18"/>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18"/>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18"/>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18"/>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18"/>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18"/>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18"/>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18"/>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18"/>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18"/>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18"/>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18"/>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18"/>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18"/>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18"/>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18"/>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18"/>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18"/>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18"/>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18"/>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18"/>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18"/>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18"/>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18"/>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18"/>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18"/>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18"/>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18"/>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18"/>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18"/>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20" name="Google Shape;2520;p1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1" name="Google Shape;2521;p18"/>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2" name="Google Shape;2522;p18"/>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3" name="Google Shape;2523;p18"/>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4" name="Google Shape;2524;p18"/>
          <p:cNvSpPr txBox="1">
            <a:spLocks noGrp="1"/>
          </p:cNvSpPr>
          <p:nvPr>
            <p:ph type="subTitle" idx="4"/>
          </p:nvPr>
        </p:nvSpPr>
        <p:spPr>
          <a:xfrm>
            <a:off x="3419250"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5" name="Google Shape;2525;p18"/>
          <p:cNvSpPr txBox="1">
            <a:spLocks noGrp="1"/>
          </p:cNvSpPr>
          <p:nvPr>
            <p:ph type="title" idx="5" hasCustomPrompt="1"/>
          </p:nvPr>
        </p:nvSpPr>
        <p:spPr>
          <a:xfrm>
            <a:off x="141537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6" name="Google Shape;2526;p18"/>
          <p:cNvSpPr txBox="1">
            <a:spLocks noGrp="1"/>
          </p:cNvSpPr>
          <p:nvPr>
            <p:ph type="title" idx="6" hasCustomPrompt="1"/>
          </p:nvPr>
        </p:nvSpPr>
        <p:spPr>
          <a:xfrm>
            <a:off x="4121400"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7" name="Google Shape;2527;p18"/>
          <p:cNvSpPr txBox="1">
            <a:spLocks noGrp="1"/>
          </p:cNvSpPr>
          <p:nvPr>
            <p:ph type="title" idx="7" hasCustomPrompt="1"/>
          </p:nvPr>
        </p:nvSpPr>
        <p:spPr>
          <a:xfrm>
            <a:off x="141537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8" name="Google Shape;2528;p18"/>
          <p:cNvSpPr txBox="1">
            <a:spLocks noGrp="1"/>
          </p:cNvSpPr>
          <p:nvPr>
            <p:ph type="title" idx="8" hasCustomPrompt="1"/>
          </p:nvPr>
        </p:nvSpPr>
        <p:spPr>
          <a:xfrm>
            <a:off x="4121400"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9" name="Google Shape;2529;p18"/>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0" name="Google Shape;2530;p18"/>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1" name="Google Shape;2531;p18"/>
          <p:cNvSpPr txBox="1">
            <a:spLocks noGrp="1"/>
          </p:cNvSpPr>
          <p:nvPr>
            <p:ph type="title" idx="14" hasCustomPrompt="1"/>
          </p:nvPr>
        </p:nvSpPr>
        <p:spPr>
          <a:xfrm>
            <a:off x="682742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2" name="Google Shape;2532;p18"/>
          <p:cNvSpPr txBox="1">
            <a:spLocks noGrp="1"/>
          </p:cNvSpPr>
          <p:nvPr>
            <p:ph type="title" idx="15" hasCustomPrompt="1"/>
          </p:nvPr>
        </p:nvSpPr>
        <p:spPr>
          <a:xfrm>
            <a:off x="682742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3" name="Google Shape;2533;p18"/>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4" name="Google Shape;2534;p18"/>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5" name="Google Shape;2535;p18"/>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6" name="Google Shape;2536;p18"/>
          <p:cNvSpPr txBox="1">
            <a:spLocks noGrp="1"/>
          </p:cNvSpPr>
          <p:nvPr>
            <p:ph type="subTitle" idx="19"/>
          </p:nvPr>
        </p:nvSpPr>
        <p:spPr>
          <a:xfrm>
            <a:off x="3419250"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7" name="Google Shape;2537;p18"/>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8" name="Google Shape;2538;p18"/>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2" r:id="rId6"/>
    <p:sldLayoutId id="2147483663" r:id="rId7"/>
    <p:sldLayoutId id="2147483664" r:id="rId8"/>
    <p:sldLayoutId id="2147483665" r:id="rId9"/>
    <p:sldLayoutId id="2147483667"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23.sv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4065" name="Google Shape;4065;p31"/>
          <p:cNvSpPr txBox="1">
            <a:spLocks noGrp="1"/>
          </p:cNvSpPr>
          <p:nvPr>
            <p:ph type="ctrTitle"/>
          </p:nvPr>
        </p:nvSpPr>
        <p:spPr>
          <a:xfrm>
            <a:off x="833672" y="1755778"/>
            <a:ext cx="7315200" cy="16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Capstone Project</a:t>
            </a:r>
            <a:br>
              <a:rPr lang="en" dirty="0"/>
            </a:br>
            <a:r>
              <a:rPr lang="en" dirty="0"/>
              <a:t>Theft A</a:t>
            </a:r>
            <a:r>
              <a:rPr lang="en-US" dirty="0"/>
              <a:t>l</a:t>
            </a:r>
            <a:r>
              <a:rPr lang="en" dirty="0"/>
              <a:t>ert For Supermarkets</a:t>
            </a:r>
            <a:endParaRPr dirty="0"/>
          </a:p>
        </p:txBody>
      </p:sp>
      <p:grpSp>
        <p:nvGrpSpPr>
          <p:cNvPr id="4067" name="Google Shape;4067;p31"/>
          <p:cNvGrpSpPr/>
          <p:nvPr/>
        </p:nvGrpSpPr>
        <p:grpSpPr>
          <a:xfrm>
            <a:off x="7922043" y="176950"/>
            <a:ext cx="958111" cy="1047652"/>
            <a:chOff x="5536400" y="2762125"/>
            <a:chExt cx="1168950" cy="1228950"/>
          </a:xfrm>
        </p:grpSpPr>
        <p:sp>
          <p:nvSpPr>
            <p:cNvPr id="4068" name="Google Shape;4068;p31"/>
            <p:cNvSpPr/>
            <p:nvPr/>
          </p:nvSpPr>
          <p:spPr>
            <a:xfrm>
              <a:off x="6381525" y="2890850"/>
              <a:ext cx="323825" cy="326450"/>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31"/>
            <p:cNvSpPr/>
            <p:nvPr/>
          </p:nvSpPr>
          <p:spPr>
            <a:xfrm>
              <a:off x="6168825" y="2762125"/>
              <a:ext cx="264625" cy="266775"/>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31"/>
            <p:cNvSpPr/>
            <p:nvPr/>
          </p:nvSpPr>
          <p:spPr>
            <a:xfrm>
              <a:off x="5711700" y="3088075"/>
              <a:ext cx="646600" cy="428600"/>
            </a:xfrm>
            <a:custGeom>
              <a:avLst/>
              <a:gdLst/>
              <a:ahLst/>
              <a:cxnLst/>
              <a:rect l="l" t="t" r="r" b="b"/>
              <a:pathLst>
                <a:path w="25864" h="17144" extrusionOk="0">
                  <a:moveTo>
                    <a:pt x="25093" y="1"/>
                  </a:moveTo>
                  <a:lnTo>
                    <a:pt x="773" y="1"/>
                  </a:lnTo>
                  <a:cubicBezTo>
                    <a:pt x="345" y="1"/>
                    <a:pt x="0" y="346"/>
                    <a:pt x="0" y="774"/>
                  </a:cubicBezTo>
                  <a:lnTo>
                    <a:pt x="0" y="16373"/>
                  </a:lnTo>
                  <a:cubicBezTo>
                    <a:pt x="0" y="16798"/>
                    <a:pt x="345" y="17143"/>
                    <a:pt x="773" y="17143"/>
                  </a:cubicBezTo>
                  <a:lnTo>
                    <a:pt x="25093" y="17143"/>
                  </a:lnTo>
                  <a:cubicBezTo>
                    <a:pt x="25518" y="17143"/>
                    <a:pt x="25863" y="16798"/>
                    <a:pt x="25863" y="16373"/>
                  </a:cubicBezTo>
                  <a:lnTo>
                    <a:pt x="25863" y="774"/>
                  </a:lnTo>
                  <a:cubicBezTo>
                    <a:pt x="25863" y="346"/>
                    <a:pt x="25518" y="1"/>
                    <a:pt x="25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31"/>
            <p:cNvSpPr/>
            <p:nvPr/>
          </p:nvSpPr>
          <p:spPr>
            <a:xfrm>
              <a:off x="5790425" y="3107550"/>
              <a:ext cx="549650" cy="409125"/>
            </a:xfrm>
            <a:custGeom>
              <a:avLst/>
              <a:gdLst/>
              <a:ahLst/>
              <a:cxnLst/>
              <a:rect l="l" t="t" r="r" b="b"/>
              <a:pathLst>
                <a:path w="21986" h="16365" extrusionOk="0">
                  <a:moveTo>
                    <a:pt x="1" y="0"/>
                  </a:moveTo>
                  <a:lnTo>
                    <a:pt x="21986" y="0"/>
                  </a:lnTo>
                  <a:lnTo>
                    <a:pt x="21986" y="16364"/>
                  </a:lnTo>
                  <a:lnTo>
                    <a:pt x="1" y="163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31"/>
            <p:cNvSpPr/>
            <p:nvPr/>
          </p:nvSpPr>
          <p:spPr>
            <a:xfrm>
              <a:off x="5790425" y="3146125"/>
              <a:ext cx="533500" cy="370550"/>
            </a:xfrm>
            <a:custGeom>
              <a:avLst/>
              <a:gdLst/>
              <a:ahLst/>
              <a:cxnLst/>
              <a:rect l="l" t="t" r="r" b="b"/>
              <a:pathLst>
                <a:path w="21340" h="14822" extrusionOk="0">
                  <a:moveTo>
                    <a:pt x="1" y="0"/>
                  </a:moveTo>
                  <a:lnTo>
                    <a:pt x="21340" y="0"/>
                  </a:lnTo>
                  <a:lnTo>
                    <a:pt x="21340" y="14821"/>
                  </a:lnTo>
                  <a:lnTo>
                    <a:pt x="1" y="148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31"/>
            <p:cNvSpPr/>
            <p:nvPr/>
          </p:nvSpPr>
          <p:spPr>
            <a:xfrm>
              <a:off x="5753300" y="3099400"/>
              <a:ext cx="528525" cy="405950"/>
            </a:xfrm>
            <a:custGeom>
              <a:avLst/>
              <a:gdLst/>
              <a:ahLst/>
              <a:cxnLst/>
              <a:rect l="l" t="t" r="r" b="b"/>
              <a:pathLst>
                <a:path w="21141" h="16238" extrusionOk="0">
                  <a:moveTo>
                    <a:pt x="6505" y="1786"/>
                  </a:moveTo>
                  <a:lnTo>
                    <a:pt x="5508" y="456"/>
                  </a:lnTo>
                  <a:cubicBezTo>
                    <a:pt x="5293" y="172"/>
                    <a:pt x="4956" y="0"/>
                    <a:pt x="4597" y="0"/>
                  </a:cubicBezTo>
                  <a:lnTo>
                    <a:pt x="680" y="0"/>
                  </a:lnTo>
                  <a:cubicBezTo>
                    <a:pt x="304" y="0"/>
                    <a:pt x="1" y="304"/>
                    <a:pt x="1" y="680"/>
                  </a:cubicBezTo>
                  <a:lnTo>
                    <a:pt x="1" y="15561"/>
                  </a:lnTo>
                  <a:cubicBezTo>
                    <a:pt x="1" y="15934"/>
                    <a:pt x="304" y="16238"/>
                    <a:pt x="680" y="16238"/>
                  </a:cubicBezTo>
                  <a:lnTo>
                    <a:pt x="20462" y="16238"/>
                  </a:lnTo>
                  <a:cubicBezTo>
                    <a:pt x="20837" y="16238"/>
                    <a:pt x="21141" y="15934"/>
                    <a:pt x="21141" y="15561"/>
                  </a:cubicBezTo>
                  <a:lnTo>
                    <a:pt x="21141" y="3001"/>
                  </a:lnTo>
                  <a:cubicBezTo>
                    <a:pt x="21141" y="2626"/>
                    <a:pt x="20837" y="2322"/>
                    <a:pt x="20462" y="2322"/>
                  </a:cubicBezTo>
                  <a:lnTo>
                    <a:pt x="7573" y="2322"/>
                  </a:lnTo>
                  <a:cubicBezTo>
                    <a:pt x="7153" y="2322"/>
                    <a:pt x="6759" y="2123"/>
                    <a:pt x="6505" y="1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31"/>
            <p:cNvSpPr/>
            <p:nvPr/>
          </p:nvSpPr>
          <p:spPr>
            <a:xfrm>
              <a:off x="5889825" y="3258275"/>
              <a:ext cx="795325" cy="487100"/>
            </a:xfrm>
            <a:custGeom>
              <a:avLst/>
              <a:gdLst/>
              <a:ahLst/>
              <a:cxnLst/>
              <a:rect l="l" t="t" r="r" b="b"/>
              <a:pathLst>
                <a:path w="31813" h="19484" extrusionOk="0">
                  <a:moveTo>
                    <a:pt x="31078" y="0"/>
                  </a:moveTo>
                  <a:lnTo>
                    <a:pt x="734" y="0"/>
                  </a:lnTo>
                  <a:cubicBezTo>
                    <a:pt x="329" y="0"/>
                    <a:pt x="0" y="329"/>
                    <a:pt x="0" y="732"/>
                  </a:cubicBezTo>
                  <a:lnTo>
                    <a:pt x="0" y="18749"/>
                  </a:lnTo>
                  <a:cubicBezTo>
                    <a:pt x="0" y="19155"/>
                    <a:pt x="329" y="19484"/>
                    <a:pt x="734" y="19484"/>
                  </a:cubicBezTo>
                  <a:lnTo>
                    <a:pt x="31078" y="19484"/>
                  </a:lnTo>
                  <a:cubicBezTo>
                    <a:pt x="31484" y="19484"/>
                    <a:pt x="31812" y="19155"/>
                    <a:pt x="31812" y="18749"/>
                  </a:cubicBezTo>
                  <a:lnTo>
                    <a:pt x="31812" y="732"/>
                  </a:lnTo>
                  <a:cubicBezTo>
                    <a:pt x="31812" y="329"/>
                    <a:pt x="31484" y="0"/>
                    <a:pt x="3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31"/>
            <p:cNvSpPr/>
            <p:nvPr/>
          </p:nvSpPr>
          <p:spPr>
            <a:xfrm>
              <a:off x="5889825" y="3258275"/>
              <a:ext cx="795325" cy="58750"/>
            </a:xfrm>
            <a:custGeom>
              <a:avLst/>
              <a:gdLst/>
              <a:ahLst/>
              <a:cxnLst/>
              <a:rect l="l" t="t" r="r" b="b"/>
              <a:pathLst>
                <a:path w="31813" h="2350" extrusionOk="0">
                  <a:moveTo>
                    <a:pt x="31078" y="0"/>
                  </a:moveTo>
                  <a:lnTo>
                    <a:pt x="734" y="0"/>
                  </a:lnTo>
                  <a:cubicBezTo>
                    <a:pt x="329" y="0"/>
                    <a:pt x="0" y="329"/>
                    <a:pt x="0" y="732"/>
                  </a:cubicBezTo>
                  <a:lnTo>
                    <a:pt x="0" y="2349"/>
                  </a:lnTo>
                  <a:lnTo>
                    <a:pt x="31812" y="2349"/>
                  </a:lnTo>
                  <a:lnTo>
                    <a:pt x="31812" y="732"/>
                  </a:lnTo>
                  <a:cubicBezTo>
                    <a:pt x="31812" y="329"/>
                    <a:pt x="31484" y="0"/>
                    <a:pt x="31078" y="0"/>
                  </a:cubicBezTo>
                  <a:close/>
                </a:path>
              </a:pathLst>
            </a:custGeom>
            <a:solidFill>
              <a:srgbClr val="0B1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31"/>
            <p:cNvSpPr/>
            <p:nvPr/>
          </p:nvSpPr>
          <p:spPr>
            <a:xfrm>
              <a:off x="6002225" y="3272825"/>
              <a:ext cx="29575" cy="29575"/>
            </a:xfrm>
            <a:custGeom>
              <a:avLst/>
              <a:gdLst/>
              <a:ahLst/>
              <a:cxnLst/>
              <a:rect l="l" t="t" r="r" b="b"/>
              <a:pathLst>
                <a:path w="1183" h="1183" extrusionOk="0">
                  <a:moveTo>
                    <a:pt x="1182" y="591"/>
                  </a:moveTo>
                  <a:cubicBezTo>
                    <a:pt x="1182" y="920"/>
                    <a:pt x="917" y="1182"/>
                    <a:pt x="592" y="1182"/>
                  </a:cubicBezTo>
                  <a:cubicBezTo>
                    <a:pt x="266" y="1182"/>
                    <a:pt x="1" y="917"/>
                    <a:pt x="1" y="591"/>
                  </a:cubicBezTo>
                  <a:cubicBezTo>
                    <a:pt x="1" y="266"/>
                    <a:pt x="266" y="1"/>
                    <a:pt x="592" y="1"/>
                  </a:cubicBezTo>
                  <a:cubicBezTo>
                    <a:pt x="917" y="1"/>
                    <a:pt x="1182" y="266"/>
                    <a:pt x="1182" y="591"/>
                  </a:cubicBezTo>
                  <a:close/>
                </a:path>
              </a:pathLst>
            </a:custGeom>
            <a:solidFill>
              <a:srgbClr val="82A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31"/>
            <p:cNvSpPr/>
            <p:nvPr/>
          </p:nvSpPr>
          <p:spPr>
            <a:xfrm>
              <a:off x="5956975" y="3272825"/>
              <a:ext cx="29550" cy="29575"/>
            </a:xfrm>
            <a:custGeom>
              <a:avLst/>
              <a:gdLst/>
              <a:ahLst/>
              <a:cxnLst/>
              <a:rect l="l" t="t" r="r" b="b"/>
              <a:pathLst>
                <a:path w="1182" h="1183" extrusionOk="0">
                  <a:moveTo>
                    <a:pt x="1182" y="591"/>
                  </a:moveTo>
                  <a:cubicBezTo>
                    <a:pt x="1182" y="917"/>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31"/>
            <p:cNvSpPr/>
            <p:nvPr/>
          </p:nvSpPr>
          <p:spPr>
            <a:xfrm>
              <a:off x="5911700" y="3272825"/>
              <a:ext cx="29550" cy="29575"/>
            </a:xfrm>
            <a:custGeom>
              <a:avLst/>
              <a:gdLst/>
              <a:ahLst/>
              <a:cxnLst/>
              <a:rect l="l" t="t" r="r" b="b"/>
              <a:pathLst>
                <a:path w="1182" h="1183" extrusionOk="0">
                  <a:moveTo>
                    <a:pt x="1182" y="591"/>
                  </a:moveTo>
                  <a:cubicBezTo>
                    <a:pt x="1182" y="920"/>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31"/>
            <p:cNvSpPr/>
            <p:nvPr/>
          </p:nvSpPr>
          <p:spPr>
            <a:xfrm>
              <a:off x="5923225" y="3370400"/>
              <a:ext cx="397125" cy="261450"/>
            </a:xfrm>
            <a:custGeom>
              <a:avLst/>
              <a:gdLst/>
              <a:ahLst/>
              <a:cxnLst/>
              <a:rect l="l" t="t" r="r" b="b"/>
              <a:pathLst>
                <a:path w="15885" h="10458" extrusionOk="0">
                  <a:moveTo>
                    <a:pt x="15302" y="1"/>
                  </a:moveTo>
                  <a:lnTo>
                    <a:pt x="580" y="1"/>
                  </a:lnTo>
                  <a:cubicBezTo>
                    <a:pt x="260" y="1"/>
                    <a:pt x="0" y="260"/>
                    <a:pt x="0" y="581"/>
                  </a:cubicBezTo>
                  <a:lnTo>
                    <a:pt x="0" y="9878"/>
                  </a:lnTo>
                  <a:cubicBezTo>
                    <a:pt x="0" y="10198"/>
                    <a:pt x="260" y="10458"/>
                    <a:pt x="580" y="10458"/>
                  </a:cubicBezTo>
                  <a:lnTo>
                    <a:pt x="15302" y="10458"/>
                  </a:lnTo>
                  <a:cubicBezTo>
                    <a:pt x="15622" y="10458"/>
                    <a:pt x="15884" y="10198"/>
                    <a:pt x="15884" y="9878"/>
                  </a:cubicBezTo>
                  <a:lnTo>
                    <a:pt x="15884" y="581"/>
                  </a:lnTo>
                  <a:cubicBezTo>
                    <a:pt x="15884" y="260"/>
                    <a:pt x="15625" y="1"/>
                    <a:pt x="1530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31"/>
            <p:cNvSpPr/>
            <p:nvPr/>
          </p:nvSpPr>
          <p:spPr>
            <a:xfrm>
              <a:off x="6344525" y="3436450"/>
              <a:ext cx="307200" cy="273175"/>
            </a:xfrm>
            <a:custGeom>
              <a:avLst/>
              <a:gdLst/>
              <a:ahLst/>
              <a:cxnLst/>
              <a:rect l="l" t="t" r="r" b="b"/>
              <a:pathLst>
                <a:path w="12288" h="10927" extrusionOk="0">
                  <a:moveTo>
                    <a:pt x="11708" y="1"/>
                  </a:moveTo>
                  <a:lnTo>
                    <a:pt x="581" y="1"/>
                  </a:lnTo>
                  <a:cubicBezTo>
                    <a:pt x="260" y="1"/>
                    <a:pt x="1" y="260"/>
                    <a:pt x="1" y="580"/>
                  </a:cubicBezTo>
                  <a:lnTo>
                    <a:pt x="1" y="10347"/>
                  </a:lnTo>
                  <a:cubicBezTo>
                    <a:pt x="1" y="10667"/>
                    <a:pt x="260" y="10927"/>
                    <a:pt x="581" y="10927"/>
                  </a:cubicBezTo>
                  <a:lnTo>
                    <a:pt x="11708" y="10927"/>
                  </a:lnTo>
                  <a:cubicBezTo>
                    <a:pt x="12028" y="10927"/>
                    <a:pt x="12288" y="10667"/>
                    <a:pt x="12288" y="10347"/>
                  </a:cubicBezTo>
                  <a:lnTo>
                    <a:pt x="12288" y="580"/>
                  </a:lnTo>
                  <a:cubicBezTo>
                    <a:pt x="12288" y="260"/>
                    <a:pt x="12028" y="1"/>
                    <a:pt x="11708"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31"/>
            <p:cNvSpPr/>
            <p:nvPr/>
          </p:nvSpPr>
          <p:spPr>
            <a:xfrm>
              <a:off x="5536400" y="3329825"/>
              <a:ext cx="570550" cy="661250"/>
            </a:xfrm>
            <a:custGeom>
              <a:avLst/>
              <a:gdLst/>
              <a:ahLst/>
              <a:cxnLst/>
              <a:rect l="l" t="t" r="r" b="b"/>
              <a:pathLst>
                <a:path w="22822" h="26450" extrusionOk="0">
                  <a:moveTo>
                    <a:pt x="17952" y="1756"/>
                  </a:moveTo>
                  <a:lnTo>
                    <a:pt x="11410" y="1"/>
                  </a:lnTo>
                  <a:lnTo>
                    <a:pt x="4867" y="1756"/>
                  </a:lnTo>
                  <a:cubicBezTo>
                    <a:pt x="4867" y="4729"/>
                    <a:pt x="2871" y="7333"/>
                    <a:pt x="1" y="8103"/>
                  </a:cubicBezTo>
                  <a:lnTo>
                    <a:pt x="1" y="13682"/>
                  </a:lnTo>
                  <a:cubicBezTo>
                    <a:pt x="1" y="24760"/>
                    <a:pt x="11410" y="26449"/>
                    <a:pt x="11410" y="26449"/>
                  </a:cubicBezTo>
                  <a:cubicBezTo>
                    <a:pt x="11410" y="26449"/>
                    <a:pt x="22822" y="24757"/>
                    <a:pt x="22822" y="13682"/>
                  </a:cubicBezTo>
                  <a:lnTo>
                    <a:pt x="22822" y="8103"/>
                  </a:lnTo>
                  <a:cubicBezTo>
                    <a:pt x="19951" y="7333"/>
                    <a:pt x="17952" y="4729"/>
                    <a:pt x="17952" y="17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31"/>
            <p:cNvSpPr/>
            <p:nvPr/>
          </p:nvSpPr>
          <p:spPr>
            <a:xfrm>
              <a:off x="5564275" y="3358675"/>
              <a:ext cx="514725" cy="604025"/>
            </a:xfrm>
            <a:custGeom>
              <a:avLst/>
              <a:gdLst/>
              <a:ahLst/>
              <a:cxnLst/>
              <a:rect l="l" t="t" r="r" b="b"/>
              <a:pathLst>
                <a:path w="20589" h="24161" extrusionOk="0">
                  <a:moveTo>
                    <a:pt x="10295" y="24160"/>
                  </a:moveTo>
                  <a:cubicBezTo>
                    <a:pt x="9668" y="24039"/>
                    <a:pt x="7374" y="23523"/>
                    <a:pt x="5124" y="22082"/>
                  </a:cubicBezTo>
                  <a:cubicBezTo>
                    <a:pt x="1726" y="19901"/>
                    <a:pt x="1" y="16688"/>
                    <a:pt x="1" y="12528"/>
                  </a:cubicBezTo>
                  <a:lnTo>
                    <a:pt x="1" y="7755"/>
                  </a:lnTo>
                  <a:cubicBezTo>
                    <a:pt x="2637" y="6714"/>
                    <a:pt x="4498" y="4288"/>
                    <a:pt x="4821" y="1472"/>
                  </a:cubicBezTo>
                  <a:lnTo>
                    <a:pt x="10295" y="1"/>
                  </a:lnTo>
                  <a:lnTo>
                    <a:pt x="15772" y="1472"/>
                  </a:lnTo>
                  <a:cubicBezTo>
                    <a:pt x="16092" y="4288"/>
                    <a:pt x="17952" y="6714"/>
                    <a:pt x="20589" y="7755"/>
                  </a:cubicBezTo>
                  <a:lnTo>
                    <a:pt x="20589" y="12528"/>
                  </a:lnTo>
                  <a:cubicBezTo>
                    <a:pt x="20589" y="16688"/>
                    <a:pt x="18863" y="19901"/>
                    <a:pt x="15465" y="22082"/>
                  </a:cubicBezTo>
                  <a:cubicBezTo>
                    <a:pt x="13215" y="23523"/>
                    <a:pt x="10921" y="24042"/>
                    <a:pt x="10295" y="2416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31"/>
            <p:cNvSpPr/>
            <p:nvPr/>
          </p:nvSpPr>
          <p:spPr>
            <a:xfrm>
              <a:off x="5821625" y="3358750"/>
              <a:ext cx="257375" cy="603950"/>
            </a:xfrm>
            <a:custGeom>
              <a:avLst/>
              <a:gdLst/>
              <a:ahLst/>
              <a:cxnLst/>
              <a:rect l="l" t="t" r="r" b="b"/>
              <a:pathLst>
                <a:path w="10295" h="24158" extrusionOk="0">
                  <a:moveTo>
                    <a:pt x="1" y="0"/>
                  </a:moveTo>
                  <a:lnTo>
                    <a:pt x="5478" y="1469"/>
                  </a:lnTo>
                  <a:cubicBezTo>
                    <a:pt x="5798" y="4285"/>
                    <a:pt x="7658" y="6711"/>
                    <a:pt x="10295" y="7752"/>
                  </a:cubicBezTo>
                  <a:lnTo>
                    <a:pt x="10295" y="12527"/>
                  </a:lnTo>
                  <a:cubicBezTo>
                    <a:pt x="10295" y="16685"/>
                    <a:pt x="8569" y="19901"/>
                    <a:pt x="5171" y="22079"/>
                  </a:cubicBezTo>
                  <a:cubicBezTo>
                    <a:pt x="2921" y="23520"/>
                    <a:pt x="627" y="24039"/>
                    <a:pt x="1" y="24157"/>
                  </a:cubicBezTo>
                  <a:lnTo>
                    <a:pt x="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F147455-6A14-DA29-D948-83E26F69A45D}"/>
              </a:ext>
            </a:extLst>
          </p:cNvPr>
          <p:cNvSpPr/>
          <p:nvPr/>
        </p:nvSpPr>
        <p:spPr>
          <a:xfrm>
            <a:off x="150685" y="3418990"/>
            <a:ext cx="8956298"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MISSION POSSIBLE</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(deadly by name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&amp; game)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a:extLst>
              <a:ext uri="{FF2B5EF4-FFF2-40B4-BE49-F238E27FC236}">
                <a16:creationId xmlns:a16="http://schemas.microsoft.com/office/drawing/2014/main" id="{9C5CB0EA-25A5-2D9E-3BE7-7C5F4CC87C6D}"/>
              </a:ext>
            </a:extLst>
          </p:cNvPr>
          <p:cNvPicPr>
            <a:picLocks noChangeAspect="1"/>
          </p:cNvPicPr>
          <p:nvPr/>
        </p:nvPicPr>
        <p:blipFill>
          <a:blip r:embed="rId3"/>
          <a:stretch>
            <a:fillRect/>
          </a:stretch>
        </p:blipFill>
        <p:spPr>
          <a:xfrm>
            <a:off x="377294" y="423723"/>
            <a:ext cx="1437329" cy="602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Tools </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147EB21A-1CA6-5E2D-429A-7D375F385803}"/>
              </a:ext>
            </a:extLst>
          </p:cNvPr>
          <p:cNvSpPr txBox="1"/>
          <p:nvPr/>
        </p:nvSpPr>
        <p:spPr>
          <a:xfrm>
            <a:off x="548640" y="1222173"/>
            <a:ext cx="1280160" cy="307777"/>
          </a:xfrm>
          <a:prstGeom prst="rect">
            <a:avLst/>
          </a:prstGeom>
          <a:noFill/>
        </p:spPr>
        <p:txBody>
          <a:bodyPr wrap="square" rtlCol="0">
            <a:spAutoFit/>
          </a:bodyPr>
          <a:lstStyle/>
          <a:p>
            <a:pPr algn="ctr"/>
            <a:r>
              <a:rPr lang="en-IN" dirty="0">
                <a:solidFill>
                  <a:schemeClr val="accent5">
                    <a:lumMod val="40000"/>
                    <a:lumOff val="60000"/>
                  </a:schemeClr>
                </a:solidFill>
              </a:rPr>
              <a:t>Frontend</a:t>
            </a:r>
          </a:p>
        </p:txBody>
      </p:sp>
      <p:sp>
        <p:nvSpPr>
          <p:cNvPr id="4" name="TextBox 3">
            <a:extLst>
              <a:ext uri="{FF2B5EF4-FFF2-40B4-BE49-F238E27FC236}">
                <a16:creationId xmlns:a16="http://schemas.microsoft.com/office/drawing/2014/main" id="{464EC8EB-490A-61F6-C828-81CAF71E1C6B}"/>
              </a:ext>
            </a:extLst>
          </p:cNvPr>
          <p:cNvSpPr txBox="1"/>
          <p:nvPr/>
        </p:nvSpPr>
        <p:spPr>
          <a:xfrm>
            <a:off x="2422044" y="1226633"/>
            <a:ext cx="999150" cy="338554"/>
          </a:xfrm>
          <a:prstGeom prst="rect">
            <a:avLst/>
          </a:prstGeom>
          <a:noFill/>
        </p:spPr>
        <p:txBody>
          <a:bodyPr wrap="square" rtlCol="0">
            <a:spAutoFit/>
          </a:bodyPr>
          <a:lstStyle/>
          <a:p>
            <a:pPr algn="ctr"/>
            <a:r>
              <a:rPr lang="en-IN" sz="1600" dirty="0">
                <a:solidFill>
                  <a:schemeClr val="accent5">
                    <a:lumMod val="40000"/>
                    <a:lumOff val="60000"/>
                  </a:schemeClr>
                </a:solidFill>
                <a:latin typeface="Calibri" panose="020F0502020204030204" pitchFamily="34" charset="0"/>
                <a:ea typeface="Calibri" panose="020F0502020204030204" pitchFamily="34" charset="0"/>
                <a:cs typeface="Calibri" panose="020F0502020204030204" pitchFamily="34" charset="0"/>
              </a:rPr>
              <a:t>Backend</a:t>
            </a:r>
          </a:p>
        </p:txBody>
      </p:sp>
      <p:sp>
        <p:nvSpPr>
          <p:cNvPr id="5" name="TextBox 4">
            <a:extLst>
              <a:ext uri="{FF2B5EF4-FFF2-40B4-BE49-F238E27FC236}">
                <a16:creationId xmlns:a16="http://schemas.microsoft.com/office/drawing/2014/main" id="{6750B72D-DFDD-9936-4A15-7B6E54CE5F15}"/>
              </a:ext>
            </a:extLst>
          </p:cNvPr>
          <p:cNvSpPr txBox="1"/>
          <p:nvPr/>
        </p:nvSpPr>
        <p:spPr>
          <a:xfrm>
            <a:off x="4522937" y="1222173"/>
            <a:ext cx="1262318" cy="307777"/>
          </a:xfrm>
          <a:prstGeom prst="rect">
            <a:avLst/>
          </a:prstGeom>
          <a:noFill/>
        </p:spPr>
        <p:txBody>
          <a:bodyPr wrap="square" rtlCol="0">
            <a:spAutoFit/>
          </a:bodyPr>
          <a:lstStyle/>
          <a:p>
            <a:r>
              <a:rPr lang="en-IN" dirty="0">
                <a:solidFill>
                  <a:schemeClr val="accent5">
                    <a:lumMod val="40000"/>
                    <a:lumOff val="60000"/>
                  </a:schemeClr>
                </a:solidFill>
              </a:rPr>
              <a:t>Database</a:t>
            </a:r>
          </a:p>
        </p:txBody>
      </p:sp>
      <p:sp>
        <p:nvSpPr>
          <p:cNvPr id="6" name="TextBox 5">
            <a:extLst>
              <a:ext uri="{FF2B5EF4-FFF2-40B4-BE49-F238E27FC236}">
                <a16:creationId xmlns:a16="http://schemas.microsoft.com/office/drawing/2014/main" id="{FD73DBA9-39DF-09B7-5004-40D7F2C277BD}"/>
              </a:ext>
            </a:extLst>
          </p:cNvPr>
          <p:cNvSpPr txBox="1"/>
          <p:nvPr/>
        </p:nvSpPr>
        <p:spPr>
          <a:xfrm>
            <a:off x="7203689" y="1199871"/>
            <a:ext cx="1708366" cy="307777"/>
          </a:xfrm>
          <a:prstGeom prst="rect">
            <a:avLst/>
          </a:prstGeom>
          <a:noFill/>
        </p:spPr>
        <p:txBody>
          <a:bodyPr wrap="square" rtlCol="0">
            <a:spAutoFit/>
          </a:bodyPr>
          <a:lstStyle/>
          <a:p>
            <a:pPr algn="ctr"/>
            <a:r>
              <a:rPr lang="en-IN" dirty="0">
                <a:solidFill>
                  <a:schemeClr val="accent5">
                    <a:lumMod val="40000"/>
                    <a:lumOff val="60000"/>
                  </a:schemeClr>
                </a:solidFill>
              </a:rPr>
              <a:t>Communication</a:t>
            </a:r>
          </a:p>
        </p:txBody>
      </p:sp>
      <p:pic>
        <p:nvPicPr>
          <p:cNvPr id="8" name="Picture 7">
            <a:extLst>
              <a:ext uri="{FF2B5EF4-FFF2-40B4-BE49-F238E27FC236}">
                <a16:creationId xmlns:a16="http://schemas.microsoft.com/office/drawing/2014/main" id="{0CBD2ADE-3736-6AC8-0D98-BE10F078C1F4}"/>
              </a:ext>
            </a:extLst>
          </p:cNvPr>
          <p:cNvPicPr>
            <a:picLocks noChangeAspect="1"/>
          </p:cNvPicPr>
          <p:nvPr/>
        </p:nvPicPr>
        <p:blipFill>
          <a:blip r:embed="rId3"/>
          <a:stretch>
            <a:fillRect/>
          </a:stretch>
        </p:blipFill>
        <p:spPr>
          <a:xfrm>
            <a:off x="445650" y="1931391"/>
            <a:ext cx="548700" cy="548700"/>
          </a:xfrm>
          <a:prstGeom prst="rect">
            <a:avLst/>
          </a:prstGeom>
        </p:spPr>
      </p:pic>
      <p:pic>
        <p:nvPicPr>
          <p:cNvPr id="10" name="Picture 9">
            <a:extLst>
              <a:ext uri="{FF2B5EF4-FFF2-40B4-BE49-F238E27FC236}">
                <a16:creationId xmlns:a16="http://schemas.microsoft.com/office/drawing/2014/main" id="{FBAFECA3-0E9C-8747-CF9E-4115153DEBC3}"/>
              </a:ext>
            </a:extLst>
          </p:cNvPr>
          <p:cNvPicPr>
            <a:picLocks noChangeAspect="1"/>
          </p:cNvPicPr>
          <p:nvPr/>
        </p:nvPicPr>
        <p:blipFill>
          <a:blip r:embed="rId4"/>
          <a:stretch>
            <a:fillRect/>
          </a:stretch>
        </p:blipFill>
        <p:spPr>
          <a:xfrm>
            <a:off x="4499771" y="1909242"/>
            <a:ext cx="1169569" cy="731215"/>
          </a:xfrm>
          <a:prstGeom prst="rect">
            <a:avLst/>
          </a:prstGeom>
        </p:spPr>
      </p:pic>
      <p:pic>
        <p:nvPicPr>
          <p:cNvPr id="12" name="Picture 11">
            <a:extLst>
              <a:ext uri="{FF2B5EF4-FFF2-40B4-BE49-F238E27FC236}">
                <a16:creationId xmlns:a16="http://schemas.microsoft.com/office/drawing/2014/main" id="{D7E46E05-CED3-6BD2-E1C0-87D385440792}"/>
              </a:ext>
            </a:extLst>
          </p:cNvPr>
          <p:cNvPicPr>
            <a:picLocks noChangeAspect="1"/>
          </p:cNvPicPr>
          <p:nvPr/>
        </p:nvPicPr>
        <p:blipFill>
          <a:blip r:embed="rId5"/>
          <a:stretch>
            <a:fillRect/>
          </a:stretch>
        </p:blipFill>
        <p:spPr>
          <a:xfrm>
            <a:off x="4763803" y="3309682"/>
            <a:ext cx="780585" cy="780585"/>
          </a:xfrm>
          <a:prstGeom prst="rect">
            <a:avLst/>
          </a:prstGeom>
        </p:spPr>
      </p:pic>
      <p:pic>
        <p:nvPicPr>
          <p:cNvPr id="18" name="Picture 17">
            <a:extLst>
              <a:ext uri="{FF2B5EF4-FFF2-40B4-BE49-F238E27FC236}">
                <a16:creationId xmlns:a16="http://schemas.microsoft.com/office/drawing/2014/main" id="{DC63B996-F413-76A8-37DA-80BF9EC12041}"/>
              </a:ext>
            </a:extLst>
          </p:cNvPr>
          <p:cNvPicPr>
            <a:picLocks noChangeAspect="1"/>
          </p:cNvPicPr>
          <p:nvPr/>
        </p:nvPicPr>
        <p:blipFill>
          <a:blip r:embed="rId6"/>
          <a:stretch>
            <a:fillRect/>
          </a:stretch>
        </p:blipFill>
        <p:spPr>
          <a:xfrm>
            <a:off x="7583480" y="1842181"/>
            <a:ext cx="948784" cy="950641"/>
          </a:xfrm>
          <a:prstGeom prst="rect">
            <a:avLst/>
          </a:prstGeom>
        </p:spPr>
      </p:pic>
      <p:pic>
        <p:nvPicPr>
          <p:cNvPr id="20" name="Picture 19">
            <a:extLst>
              <a:ext uri="{FF2B5EF4-FFF2-40B4-BE49-F238E27FC236}">
                <a16:creationId xmlns:a16="http://schemas.microsoft.com/office/drawing/2014/main" id="{5757BB83-42B0-2E57-D401-85997E1A4195}"/>
              </a:ext>
            </a:extLst>
          </p:cNvPr>
          <p:cNvPicPr>
            <a:picLocks noChangeAspect="1"/>
          </p:cNvPicPr>
          <p:nvPr/>
        </p:nvPicPr>
        <p:blipFill>
          <a:blip r:embed="rId7"/>
          <a:stretch>
            <a:fillRect/>
          </a:stretch>
        </p:blipFill>
        <p:spPr>
          <a:xfrm>
            <a:off x="7382802" y="3205524"/>
            <a:ext cx="1290985" cy="860657"/>
          </a:xfrm>
          <a:prstGeom prst="rect">
            <a:avLst/>
          </a:prstGeom>
        </p:spPr>
      </p:pic>
      <p:pic>
        <p:nvPicPr>
          <p:cNvPr id="22" name="Picture 21">
            <a:extLst>
              <a:ext uri="{FF2B5EF4-FFF2-40B4-BE49-F238E27FC236}">
                <a16:creationId xmlns:a16="http://schemas.microsoft.com/office/drawing/2014/main" id="{1B0BA01B-90A9-9A3E-C7F2-DE8DDBC94EC2}"/>
              </a:ext>
            </a:extLst>
          </p:cNvPr>
          <p:cNvPicPr>
            <a:picLocks noChangeAspect="1"/>
          </p:cNvPicPr>
          <p:nvPr/>
        </p:nvPicPr>
        <p:blipFill>
          <a:blip r:embed="rId8"/>
          <a:stretch>
            <a:fillRect/>
          </a:stretch>
        </p:blipFill>
        <p:spPr>
          <a:xfrm>
            <a:off x="2585631" y="1931391"/>
            <a:ext cx="948785" cy="1041176"/>
          </a:xfrm>
          <a:prstGeom prst="rect">
            <a:avLst/>
          </a:prstGeom>
        </p:spPr>
      </p:pic>
      <p:pic>
        <p:nvPicPr>
          <p:cNvPr id="24" name="Picture 23">
            <a:extLst>
              <a:ext uri="{FF2B5EF4-FFF2-40B4-BE49-F238E27FC236}">
                <a16:creationId xmlns:a16="http://schemas.microsoft.com/office/drawing/2014/main" id="{76D8B223-8835-C8F4-6694-83EAFDEB9A75}"/>
              </a:ext>
            </a:extLst>
          </p:cNvPr>
          <p:cNvPicPr>
            <a:picLocks noChangeAspect="1"/>
          </p:cNvPicPr>
          <p:nvPr/>
        </p:nvPicPr>
        <p:blipFill>
          <a:blip r:embed="rId9"/>
          <a:stretch>
            <a:fillRect/>
          </a:stretch>
        </p:blipFill>
        <p:spPr>
          <a:xfrm>
            <a:off x="2157723" y="3314084"/>
            <a:ext cx="1686873" cy="516858"/>
          </a:xfrm>
          <a:prstGeom prst="rect">
            <a:avLst/>
          </a:prstGeom>
        </p:spPr>
      </p:pic>
      <p:pic>
        <p:nvPicPr>
          <p:cNvPr id="26" name="Picture 25">
            <a:extLst>
              <a:ext uri="{FF2B5EF4-FFF2-40B4-BE49-F238E27FC236}">
                <a16:creationId xmlns:a16="http://schemas.microsoft.com/office/drawing/2014/main" id="{78B78AB7-0F79-4AEF-D214-791E30FCE034}"/>
              </a:ext>
            </a:extLst>
          </p:cNvPr>
          <p:cNvPicPr>
            <a:picLocks noChangeAspect="1"/>
          </p:cNvPicPr>
          <p:nvPr/>
        </p:nvPicPr>
        <p:blipFill>
          <a:blip r:embed="rId10"/>
          <a:stretch>
            <a:fillRect/>
          </a:stretch>
        </p:blipFill>
        <p:spPr>
          <a:xfrm>
            <a:off x="319309" y="2919278"/>
            <a:ext cx="873059" cy="873059"/>
          </a:xfrm>
          <a:prstGeom prst="rect">
            <a:avLst/>
          </a:prstGeom>
        </p:spPr>
      </p:pic>
      <p:pic>
        <p:nvPicPr>
          <p:cNvPr id="28" name="Picture 27">
            <a:extLst>
              <a:ext uri="{FF2B5EF4-FFF2-40B4-BE49-F238E27FC236}">
                <a16:creationId xmlns:a16="http://schemas.microsoft.com/office/drawing/2014/main" id="{9966E55F-E4B4-F564-5737-3E8C9A2CADAF}"/>
              </a:ext>
            </a:extLst>
          </p:cNvPr>
          <p:cNvPicPr>
            <a:picLocks noChangeAspect="1"/>
          </p:cNvPicPr>
          <p:nvPr/>
        </p:nvPicPr>
        <p:blipFill>
          <a:blip r:embed="rId11"/>
          <a:stretch>
            <a:fillRect/>
          </a:stretch>
        </p:blipFill>
        <p:spPr>
          <a:xfrm>
            <a:off x="441696" y="4231523"/>
            <a:ext cx="747024" cy="647834"/>
          </a:xfrm>
          <a:prstGeom prst="rect">
            <a:avLst/>
          </a:prstGeom>
        </p:spPr>
      </p:pic>
      <p:pic>
        <p:nvPicPr>
          <p:cNvPr id="30" name="Picture 29">
            <a:extLst>
              <a:ext uri="{FF2B5EF4-FFF2-40B4-BE49-F238E27FC236}">
                <a16:creationId xmlns:a16="http://schemas.microsoft.com/office/drawing/2014/main" id="{BC611004-1B6C-EA6B-2D1E-4AECD03DC9AC}"/>
              </a:ext>
            </a:extLst>
          </p:cNvPr>
          <p:cNvPicPr>
            <a:picLocks noChangeAspect="1"/>
          </p:cNvPicPr>
          <p:nvPr/>
        </p:nvPicPr>
        <p:blipFill>
          <a:blip r:embed="rId12"/>
          <a:stretch>
            <a:fillRect/>
          </a:stretch>
        </p:blipFill>
        <p:spPr>
          <a:xfrm>
            <a:off x="6330550" y="2089519"/>
            <a:ext cx="591720" cy="781143"/>
          </a:xfrm>
          <a:prstGeom prst="rect">
            <a:avLst/>
          </a:prstGeom>
        </p:spPr>
      </p:pic>
      <p:sp>
        <p:nvSpPr>
          <p:cNvPr id="31" name="TextBox 30">
            <a:extLst>
              <a:ext uri="{FF2B5EF4-FFF2-40B4-BE49-F238E27FC236}">
                <a16:creationId xmlns:a16="http://schemas.microsoft.com/office/drawing/2014/main" id="{6392BEAD-DC7C-B774-1CA3-ECF530234544}"/>
              </a:ext>
            </a:extLst>
          </p:cNvPr>
          <p:cNvSpPr txBox="1"/>
          <p:nvPr/>
        </p:nvSpPr>
        <p:spPr>
          <a:xfrm>
            <a:off x="5892306" y="1170578"/>
            <a:ext cx="1204332" cy="738664"/>
          </a:xfrm>
          <a:prstGeom prst="rect">
            <a:avLst/>
          </a:prstGeom>
          <a:noFill/>
        </p:spPr>
        <p:txBody>
          <a:bodyPr wrap="square" rtlCol="0">
            <a:spAutoFit/>
          </a:bodyPr>
          <a:lstStyle/>
          <a:p>
            <a:pPr algn="ctr"/>
            <a:r>
              <a:rPr lang="en-IN" dirty="0">
                <a:solidFill>
                  <a:schemeClr val="accent5">
                    <a:lumMod val="40000"/>
                    <a:lumOff val="60000"/>
                  </a:schemeClr>
                </a:solidFill>
              </a:rPr>
              <a:t>IDE &amp; Additional Tools</a:t>
            </a:r>
          </a:p>
        </p:txBody>
      </p:sp>
      <p:pic>
        <p:nvPicPr>
          <p:cNvPr id="33" name="Picture 32">
            <a:extLst>
              <a:ext uri="{FF2B5EF4-FFF2-40B4-BE49-F238E27FC236}">
                <a16:creationId xmlns:a16="http://schemas.microsoft.com/office/drawing/2014/main" id="{0E08A930-C38D-781A-9B48-8CB4D4AB5D4E}"/>
              </a:ext>
            </a:extLst>
          </p:cNvPr>
          <p:cNvPicPr>
            <a:picLocks noChangeAspect="1"/>
          </p:cNvPicPr>
          <p:nvPr/>
        </p:nvPicPr>
        <p:blipFill>
          <a:blip r:embed="rId13"/>
          <a:stretch>
            <a:fillRect/>
          </a:stretch>
        </p:blipFill>
        <p:spPr>
          <a:xfrm>
            <a:off x="6238113" y="3175643"/>
            <a:ext cx="873060" cy="655299"/>
          </a:xfrm>
          <a:prstGeom prst="rect">
            <a:avLst/>
          </a:prstGeom>
        </p:spPr>
      </p:pic>
      <p:pic>
        <p:nvPicPr>
          <p:cNvPr id="7" name="Picture 6" descr="A blue and black logo&#10;&#10;Description automatically generated">
            <a:extLst>
              <a:ext uri="{FF2B5EF4-FFF2-40B4-BE49-F238E27FC236}">
                <a16:creationId xmlns:a16="http://schemas.microsoft.com/office/drawing/2014/main" id="{B78CAEEE-98FD-2451-633A-A7A23BF280C5}"/>
              </a:ext>
            </a:extLst>
          </p:cNvPr>
          <p:cNvPicPr>
            <a:picLocks noChangeAspect="1"/>
          </p:cNvPicPr>
          <p:nvPr/>
        </p:nvPicPr>
        <p:blipFill>
          <a:blip r:embed="rId14"/>
          <a:stretch>
            <a:fillRect/>
          </a:stretch>
        </p:blipFill>
        <p:spPr>
          <a:xfrm>
            <a:off x="2356825" y="4066181"/>
            <a:ext cx="1460678" cy="821631"/>
          </a:xfrm>
          <a:prstGeom prst="rect">
            <a:avLst/>
          </a:prstGeom>
        </p:spPr>
      </p:pic>
      <p:pic>
        <p:nvPicPr>
          <p:cNvPr id="11" name="Graphic 10">
            <a:extLst>
              <a:ext uri="{FF2B5EF4-FFF2-40B4-BE49-F238E27FC236}">
                <a16:creationId xmlns:a16="http://schemas.microsoft.com/office/drawing/2014/main" id="{E230CE51-5B03-68DC-BCE0-0B6E7F628E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85423" y="4165201"/>
            <a:ext cx="1083917" cy="722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circle(in)">
                                      <p:cBhvr>
                                        <p:cTn id="24" dur="2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circle(in)">
                                      <p:cBhvr>
                                        <p:cTn id="29" dur="2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2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circle(in)">
                                      <p:cBhvr>
                                        <p:cTn id="45" dur="2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in)">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circle(in)">
                                      <p:cBhvr>
                                        <p:cTn id="61" dur="20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anim calcmode="lin" valueType="num">
                                      <p:cBhvr additive="base">
                                        <p:cTn id="6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circle(in)">
                                      <p:cBhvr>
                                        <p:cTn id="72" dur="20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circle(in)">
                                      <p:cBhvr>
                                        <p:cTn id="77" dur="2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circle(in)">
                                      <p:cBhvr>
                                        <p:cTn id="88" dur="2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circle(in)">
                                      <p:cBhvr>
                                        <p:cTn id="93" dur="20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circle(in)">
                                      <p:cBhvr>
                                        <p:cTn id="98" dur="2000"/>
                                        <p:tgtEl>
                                          <p:spTgt spid="7"/>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circle(in)">
                                      <p:cBhvr>
                                        <p:cTn id="10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Schedule</a:t>
            </a:r>
            <a:endParaRPr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728D2BB-ED4C-FE9B-DED8-3C8C0A7F2750}"/>
              </a:ext>
            </a:extLst>
          </p:cNvPr>
          <p:cNvPicPr>
            <a:picLocks noChangeAspect="1"/>
          </p:cNvPicPr>
          <p:nvPr/>
        </p:nvPicPr>
        <p:blipFill>
          <a:blip r:embed="rId3"/>
          <a:stretch>
            <a:fillRect/>
          </a:stretch>
        </p:blipFill>
        <p:spPr>
          <a:xfrm>
            <a:off x="664614" y="1093326"/>
            <a:ext cx="8064562" cy="3982709"/>
          </a:xfrm>
          <a:prstGeom prst="rect">
            <a:avLst/>
          </a:prstGeom>
        </p:spPr>
      </p:pic>
    </p:spTree>
    <p:extLst>
      <p:ext uri="{BB962C8B-B14F-4D97-AF65-F5344CB8AC3E}">
        <p14:creationId xmlns:p14="http://schemas.microsoft.com/office/powerpoint/2010/main" val="428908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9"/>
        <p:cNvGrpSpPr/>
        <p:nvPr/>
      </p:nvGrpSpPr>
      <p:grpSpPr>
        <a:xfrm>
          <a:off x="0" y="0"/>
          <a:ext cx="0" cy="0"/>
          <a:chOff x="0" y="0"/>
          <a:chExt cx="0" cy="0"/>
        </a:xfrm>
      </p:grpSpPr>
      <p:sp>
        <p:nvSpPr>
          <p:cNvPr id="4710" name="Google Shape;4710;p5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Team Agreement</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0E96B352-B52E-141F-0612-AB41C252DABC}"/>
              </a:ext>
            </a:extLst>
          </p:cNvPr>
          <p:cNvSpPr txBox="1"/>
          <p:nvPr/>
        </p:nvSpPr>
        <p:spPr>
          <a:xfrm>
            <a:off x="655692" y="1244476"/>
            <a:ext cx="8251902" cy="3754874"/>
          </a:xfrm>
          <a:prstGeom prst="rect">
            <a:avLst/>
          </a:prstGeom>
          <a:noFill/>
        </p:spPr>
        <p:txBody>
          <a:bodyPr wrap="square" rtlCol="0">
            <a:spAutoFit/>
          </a:bodyPr>
          <a:lstStyle/>
          <a:p>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Following were discussed and put into mutual agreement amongst peers with no exceptions to be made –</a:t>
            </a:r>
          </a:p>
          <a:p>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communicate regularly via our designated platform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i.e</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Whatsapp</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Google meet) and have weekly check-ins to discuss progress and any challenges.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will have defined roles based on strengths and interests (i.e. coding, documentation, testing), which will be agreed upon at the start of the project.</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set clear deadlines for each project phase and milestone. All members agree to adhere to these timelines to ensure project progress.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adhere to coding standards and best practices (e.g., comments, formatting) to ensure code is maintainable and understandable by all team members.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is responsible for their tasks and must communicate any issues or delays as soon as possible to the group.</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In case of disagreements, we will address conflicts openly and respectfully, seeking to find a solution that works for everyone.</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We will collaboratively prepare a final presentation and ensure that all project documentation is complete and accessible.</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
                                        </p:tgtEl>
                                        <p:attrNameLst>
                                          <p:attrName>style.visibility</p:attrName>
                                        </p:attrNameLst>
                                      </p:cBhvr>
                                      <p:to>
                                        <p:strVal val="visible"/>
                                      </p:to>
                                    </p:set>
                                    <p:anim calcmode="lin" valueType="num">
                                      <p:cBhvr additive="base">
                                        <p:cTn id="7" dur="500" fill="hold"/>
                                        <p:tgtEl>
                                          <p:spTgt spid="4710"/>
                                        </p:tgtEl>
                                        <p:attrNameLst>
                                          <p:attrName>ppt_x</p:attrName>
                                        </p:attrNameLst>
                                      </p:cBhvr>
                                      <p:tavLst>
                                        <p:tav tm="0">
                                          <p:val>
                                            <p:strVal val="#ppt_x"/>
                                          </p:val>
                                        </p:tav>
                                        <p:tav tm="100000">
                                          <p:val>
                                            <p:strVal val="#ppt_x"/>
                                          </p:val>
                                        </p:tav>
                                      </p:tavLst>
                                    </p:anim>
                                    <p:anim calcmode="lin" valueType="num">
                                      <p:cBhvr additive="base">
                                        <p:cTn id="8" dur="500" fill="hold"/>
                                        <p:tgtEl>
                                          <p:spTgt spid="47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6" name="Google Shape;5006;p6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Retrospective</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C696A8B-4462-8CED-C4D8-19E5CFF1FFBE}"/>
              </a:ext>
            </a:extLst>
          </p:cNvPr>
          <p:cNvGraphicFramePr>
            <a:graphicFrameLocks noGrp="1"/>
          </p:cNvGraphicFramePr>
          <p:nvPr>
            <p:extLst>
              <p:ext uri="{D42A27DB-BD31-4B8C-83A1-F6EECF244321}">
                <p14:modId xmlns:p14="http://schemas.microsoft.com/office/powerpoint/2010/main" val="3631405261"/>
              </p:ext>
            </p:extLst>
          </p:nvPr>
        </p:nvGraphicFramePr>
        <p:xfrm>
          <a:off x="785045" y="1059798"/>
          <a:ext cx="7903986" cy="3454216"/>
        </p:xfrm>
        <a:graphic>
          <a:graphicData uri="http://schemas.openxmlformats.org/drawingml/2006/table">
            <a:tbl>
              <a:tblPr firstRow="1" bandRow="1">
                <a:tableStyleId>{22C6EB1A-CD83-4139-A954-B6EF9334ED93}</a:tableStyleId>
              </a:tblPr>
              <a:tblGrid>
                <a:gridCol w="2634662">
                  <a:extLst>
                    <a:ext uri="{9D8B030D-6E8A-4147-A177-3AD203B41FA5}">
                      <a16:colId xmlns:a16="http://schemas.microsoft.com/office/drawing/2014/main" val="3049219189"/>
                    </a:ext>
                  </a:extLst>
                </a:gridCol>
                <a:gridCol w="2634662">
                  <a:extLst>
                    <a:ext uri="{9D8B030D-6E8A-4147-A177-3AD203B41FA5}">
                      <a16:colId xmlns:a16="http://schemas.microsoft.com/office/drawing/2014/main" val="1204194764"/>
                    </a:ext>
                  </a:extLst>
                </a:gridCol>
                <a:gridCol w="2634662">
                  <a:extLst>
                    <a:ext uri="{9D8B030D-6E8A-4147-A177-3AD203B41FA5}">
                      <a16:colId xmlns:a16="http://schemas.microsoft.com/office/drawing/2014/main" val="3046728131"/>
                    </a:ext>
                  </a:extLst>
                </a:gridCol>
              </a:tblGrid>
              <a:tr h="426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went well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needs to be improved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will we do next time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9599205"/>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Effective Communication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Time Management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streamline our ideas more effectively and efficiently for better usage of time.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86931722"/>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Role Clarity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Conflict Resolution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resort to, whole team mediating the situation rather than just the leader doing so.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15178524"/>
                  </a:ext>
                </a:extLst>
              </a:tr>
              <a:tr h="1053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Supportive Environment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Documentation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Instead of assigning a single person for the job, we will ask random members to volunteer if and when needed.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875195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06"/>
                                        </p:tgtEl>
                                        <p:attrNameLst>
                                          <p:attrName>style.visibility</p:attrName>
                                        </p:attrNameLst>
                                      </p:cBhvr>
                                      <p:to>
                                        <p:strVal val="visible"/>
                                      </p:to>
                                    </p:set>
                                    <p:anim calcmode="lin" valueType="num">
                                      <p:cBhvr additive="base">
                                        <p:cTn id="7" dur="500" fill="hold"/>
                                        <p:tgtEl>
                                          <p:spTgt spid="5006"/>
                                        </p:tgtEl>
                                        <p:attrNameLst>
                                          <p:attrName>ppt_x</p:attrName>
                                        </p:attrNameLst>
                                      </p:cBhvr>
                                      <p:tavLst>
                                        <p:tav tm="0">
                                          <p:val>
                                            <p:strVal val="#ppt_x"/>
                                          </p:val>
                                        </p:tav>
                                        <p:tav tm="100000">
                                          <p:val>
                                            <p:strVal val="#ppt_x"/>
                                          </p:val>
                                        </p:tav>
                                      </p:tavLst>
                                    </p:anim>
                                    <p:anim calcmode="lin" valueType="num">
                                      <p:cBhvr additive="base">
                                        <p:cTn id="8" dur="500" fill="hold"/>
                                        <p:tgtEl>
                                          <p:spTgt spid="50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889" name="Google Shape;4889;p60"/>
          <p:cNvSpPr txBox="1">
            <a:spLocks noGrp="1"/>
          </p:cNvSpPr>
          <p:nvPr>
            <p:ph type="title"/>
          </p:nvPr>
        </p:nvSpPr>
        <p:spPr>
          <a:xfrm>
            <a:off x="62447" y="997200"/>
            <a:ext cx="9010185"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2"/>
                </a:solidFill>
              </a:rPr>
              <a:t>!</a:t>
            </a:r>
            <a:endParaRPr dirty="0">
              <a:solidFill>
                <a:schemeClr val="lt2"/>
              </a:solidFill>
            </a:endParaRPr>
          </a:p>
        </p:txBody>
      </p:sp>
      <p:sp>
        <p:nvSpPr>
          <p:cNvPr id="4890" name="Google Shape;4890;p60"/>
          <p:cNvSpPr txBox="1">
            <a:spLocks/>
          </p:cNvSpPr>
          <p:nvPr/>
        </p:nvSpPr>
        <p:spPr>
          <a:xfrm>
            <a:off x="708789" y="2327617"/>
            <a:ext cx="7717500" cy="5920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lt2"/>
                </a:solidFill>
                <a:latin typeface="Calibri" panose="020F0502020204030204" pitchFamily="34" charset="0"/>
                <a:ea typeface="Calibri" panose="020F0502020204030204" pitchFamily="34" charset="0"/>
                <a:cs typeface="Calibri" panose="020F0502020204030204" pitchFamily="34" charset="0"/>
              </a:rPr>
              <a:t>Do you have any questions?</a:t>
            </a:r>
          </a:p>
          <a:p>
            <a:pPr algn="ct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89"/>
                                        </p:tgtEl>
                                        <p:attrNameLst>
                                          <p:attrName>style.visibility</p:attrName>
                                        </p:attrNameLst>
                                      </p:cBhvr>
                                      <p:to>
                                        <p:strVal val="visible"/>
                                      </p:to>
                                    </p:set>
                                    <p:anim calcmode="lin" valueType="num">
                                      <p:cBhvr additive="base">
                                        <p:cTn id="7" dur="500" fill="hold"/>
                                        <p:tgtEl>
                                          <p:spTgt spid="4889"/>
                                        </p:tgtEl>
                                        <p:attrNameLst>
                                          <p:attrName>ppt_x</p:attrName>
                                        </p:attrNameLst>
                                      </p:cBhvr>
                                      <p:tavLst>
                                        <p:tav tm="0">
                                          <p:val>
                                            <p:strVal val="#ppt_x"/>
                                          </p:val>
                                        </p:tav>
                                        <p:tav tm="100000">
                                          <p:val>
                                            <p:strVal val="#ppt_x"/>
                                          </p:val>
                                        </p:tav>
                                      </p:tavLst>
                                    </p:anim>
                                    <p:anim calcmode="lin" valueType="num">
                                      <p:cBhvr additive="base">
                                        <p:cTn id="8" dur="500" fill="hold"/>
                                        <p:tgtEl>
                                          <p:spTgt spid="48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90"/>
                                        </p:tgtEl>
                                        <p:attrNameLst>
                                          <p:attrName>style.visibility</p:attrName>
                                        </p:attrNameLst>
                                      </p:cBhvr>
                                      <p:to>
                                        <p:strVal val="visible"/>
                                      </p:to>
                                    </p:set>
                                    <p:anim calcmode="lin" valueType="num">
                                      <p:cBhvr additive="base">
                                        <p:cTn id="13" dur="500" fill="hold"/>
                                        <p:tgtEl>
                                          <p:spTgt spid="4890"/>
                                        </p:tgtEl>
                                        <p:attrNameLst>
                                          <p:attrName>ppt_x</p:attrName>
                                        </p:attrNameLst>
                                      </p:cBhvr>
                                      <p:tavLst>
                                        <p:tav tm="0">
                                          <p:val>
                                            <p:strVal val="#ppt_x"/>
                                          </p:val>
                                        </p:tav>
                                        <p:tav tm="100000">
                                          <p:val>
                                            <p:strVal val="#ppt_x"/>
                                          </p:val>
                                        </p:tav>
                                      </p:tavLst>
                                    </p:anim>
                                    <p:anim calcmode="lin" valueType="num">
                                      <p:cBhvr additive="base">
                                        <p:cTn id="14" dur="500" fill="hold"/>
                                        <p:tgtEl>
                                          <p:spTgt spid="4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9" grpId="0"/>
      <p:bldP spid="48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3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Table of contents</a:t>
            </a:r>
            <a:endParaRPr dirty="0">
              <a:solidFill>
                <a:schemeClr val="accent2">
                  <a:lumMod val="60000"/>
                  <a:lumOff val="40000"/>
                </a:schemeClr>
              </a:solidFill>
            </a:endParaRPr>
          </a:p>
        </p:txBody>
      </p:sp>
      <p:sp>
        <p:nvSpPr>
          <p:cNvPr id="4098" name="Google Shape;4098;p33"/>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Tools used with brief overview</a:t>
            </a:r>
            <a:endParaRPr sz="1600" dirty="0"/>
          </a:p>
        </p:txBody>
      </p:sp>
      <p:sp>
        <p:nvSpPr>
          <p:cNvPr id="4099" name="Google Shape;4099;p33"/>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Information and Responsibilities</a:t>
            </a:r>
            <a:endParaRPr dirty="0"/>
          </a:p>
        </p:txBody>
      </p:sp>
      <p:sp>
        <p:nvSpPr>
          <p:cNvPr id="4100" name="Google Shape;4100;p33"/>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can this product cater to(examples) ?</a:t>
            </a:r>
            <a:endParaRPr dirty="0"/>
          </a:p>
        </p:txBody>
      </p:sp>
      <p:sp>
        <p:nvSpPr>
          <p:cNvPr id="4101" name="Google Shape;4101;p33"/>
          <p:cNvSpPr txBox="1">
            <a:spLocks noGrp="1"/>
          </p:cNvSpPr>
          <p:nvPr>
            <p:ph type="subTitle" idx="4"/>
          </p:nvPr>
        </p:nvSpPr>
        <p:spPr>
          <a:xfrm>
            <a:off x="3419250" y="2419776"/>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Causality for project</a:t>
            </a:r>
            <a:endParaRPr dirty="0"/>
          </a:p>
        </p:txBody>
      </p:sp>
      <p:sp>
        <p:nvSpPr>
          <p:cNvPr id="4102" name="Google Shape;4102;p33"/>
          <p:cNvSpPr txBox="1">
            <a:spLocks noGrp="1"/>
          </p:cNvSpPr>
          <p:nvPr>
            <p:ph type="title" idx="5"/>
          </p:nvPr>
        </p:nvSpPr>
        <p:spPr>
          <a:xfrm>
            <a:off x="141537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03" name="Google Shape;4103;p33"/>
          <p:cNvSpPr txBox="1">
            <a:spLocks noGrp="1"/>
          </p:cNvSpPr>
          <p:nvPr>
            <p:ph type="title" idx="6"/>
          </p:nvPr>
        </p:nvSpPr>
        <p:spPr>
          <a:xfrm>
            <a:off x="4121400"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4104" name="Google Shape;4104;p33"/>
          <p:cNvSpPr txBox="1">
            <a:spLocks noGrp="1"/>
          </p:cNvSpPr>
          <p:nvPr>
            <p:ph type="title" idx="7"/>
          </p:nvPr>
        </p:nvSpPr>
        <p:spPr>
          <a:xfrm>
            <a:off x="141537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4105" name="Google Shape;4105;p33"/>
          <p:cNvSpPr txBox="1">
            <a:spLocks noGrp="1"/>
          </p:cNvSpPr>
          <p:nvPr>
            <p:ph type="title" idx="8"/>
          </p:nvPr>
        </p:nvSpPr>
        <p:spPr>
          <a:xfrm>
            <a:off x="4121400"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4106" name="Google Shape;4106;p33"/>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Describes scheduling and Team Management</a:t>
            </a:r>
            <a:endParaRPr dirty="0"/>
          </a:p>
        </p:txBody>
      </p:sp>
      <p:sp>
        <p:nvSpPr>
          <p:cNvPr id="4107" name="Google Shape;4107;p33"/>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achieved by the project </a:t>
            </a:r>
            <a:endParaRPr dirty="0"/>
          </a:p>
        </p:txBody>
      </p:sp>
      <p:sp>
        <p:nvSpPr>
          <p:cNvPr id="4108" name="Google Shape;4108;p33"/>
          <p:cNvSpPr txBox="1">
            <a:spLocks noGrp="1"/>
          </p:cNvSpPr>
          <p:nvPr>
            <p:ph type="title" idx="14"/>
          </p:nvPr>
        </p:nvSpPr>
        <p:spPr>
          <a:xfrm>
            <a:off x="682742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4109" name="Google Shape;4109;p33"/>
          <p:cNvSpPr txBox="1">
            <a:spLocks noGrp="1"/>
          </p:cNvSpPr>
          <p:nvPr>
            <p:ph type="title" idx="15"/>
          </p:nvPr>
        </p:nvSpPr>
        <p:spPr>
          <a:xfrm>
            <a:off x="682742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4110" name="Google Shape;4110;p33"/>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a:t>
            </a:r>
            <a:endParaRPr dirty="0"/>
          </a:p>
        </p:txBody>
      </p:sp>
      <p:sp>
        <p:nvSpPr>
          <p:cNvPr id="4111" name="Google Shape;4111;p33"/>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Persona</a:t>
            </a:r>
            <a:endParaRPr dirty="0"/>
          </a:p>
        </p:txBody>
      </p:sp>
      <p:sp>
        <p:nvSpPr>
          <p:cNvPr id="4112" name="Google Shape;4112;p33"/>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and Usage</a:t>
            </a:r>
            <a:endParaRPr dirty="0"/>
          </a:p>
        </p:txBody>
      </p:sp>
      <p:sp>
        <p:nvSpPr>
          <p:cNvPr id="4113" name="Google Shape;4113;p33"/>
          <p:cNvSpPr txBox="1">
            <a:spLocks noGrp="1"/>
          </p:cNvSpPr>
          <p:nvPr>
            <p:ph type="subTitle" idx="19"/>
          </p:nvPr>
        </p:nvSpPr>
        <p:spPr>
          <a:xfrm>
            <a:off x="3419249" y="1888298"/>
            <a:ext cx="2381327" cy="785178"/>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Project Description</a:t>
            </a:r>
            <a:endParaRPr dirty="0"/>
          </a:p>
        </p:txBody>
      </p:sp>
      <p:sp>
        <p:nvSpPr>
          <p:cNvPr id="4114" name="Google Shape;4114;p33"/>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Retrospective</a:t>
            </a:r>
            <a:endParaRPr dirty="0"/>
          </a:p>
        </p:txBody>
      </p:sp>
      <p:sp>
        <p:nvSpPr>
          <p:cNvPr id="4115" name="Google Shape;4115;p33"/>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500" fill="hold"/>
                                        <p:tgtEl>
                                          <p:spTgt spid="4097"/>
                                        </p:tgtEl>
                                        <p:attrNameLst>
                                          <p:attrName>ppt_x</p:attrName>
                                        </p:attrNameLst>
                                      </p:cBhvr>
                                      <p:tavLst>
                                        <p:tav tm="0">
                                          <p:val>
                                            <p:strVal val="#ppt_x"/>
                                          </p:val>
                                        </p:tav>
                                        <p:tav tm="100000">
                                          <p:val>
                                            <p:strVal val="#ppt_x"/>
                                          </p:val>
                                        </p:tav>
                                      </p:tavLst>
                                    </p:anim>
                                    <p:anim calcmode="lin" valueType="num">
                                      <p:cBhvr additive="base">
                                        <p:cTn id="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8">
                                            <p:txEl>
                                              <p:pRg st="0" end="0"/>
                                            </p:txEl>
                                          </p:spTgt>
                                        </p:tgtEl>
                                        <p:attrNameLst>
                                          <p:attrName>style.visibility</p:attrName>
                                        </p:attrNameLst>
                                      </p:cBhvr>
                                      <p:to>
                                        <p:strVal val="visible"/>
                                      </p:to>
                                    </p:set>
                                    <p:anim calcmode="lin" valueType="num">
                                      <p:cBhvr additive="base">
                                        <p:cTn id="13" dur="500" fill="hold"/>
                                        <p:tgtEl>
                                          <p:spTgt spid="409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anim calcmode="lin" valueType="num">
                                      <p:cBhvr additive="base">
                                        <p:cTn id="17"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9">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00">
                                            <p:txEl>
                                              <p:pRg st="0" end="0"/>
                                            </p:txEl>
                                          </p:spTgt>
                                        </p:tgtEl>
                                        <p:attrNameLst>
                                          <p:attrName>style.visibility</p:attrName>
                                        </p:attrNameLst>
                                      </p:cBhvr>
                                      <p:to>
                                        <p:strVal val="visible"/>
                                      </p:to>
                                    </p:set>
                                    <p:anim calcmode="lin" valueType="num">
                                      <p:cBhvr additive="base">
                                        <p:cTn id="21" dur="500" fill="hold"/>
                                        <p:tgtEl>
                                          <p:spTgt spid="410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00">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01">
                                            <p:txEl>
                                              <p:pRg st="0" end="0"/>
                                            </p:txEl>
                                          </p:spTgt>
                                        </p:tgtEl>
                                        <p:attrNameLst>
                                          <p:attrName>style.visibility</p:attrName>
                                        </p:attrNameLst>
                                      </p:cBhvr>
                                      <p:to>
                                        <p:strVal val="visible"/>
                                      </p:to>
                                    </p:set>
                                    <p:anim calcmode="lin" valueType="num">
                                      <p:cBhvr additive="base">
                                        <p:cTn id="25"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02"/>
                                        </p:tgtEl>
                                        <p:attrNameLst>
                                          <p:attrName>style.visibility</p:attrName>
                                        </p:attrNameLst>
                                      </p:cBhvr>
                                      <p:to>
                                        <p:strVal val="visible"/>
                                      </p:to>
                                    </p:set>
                                    <p:anim calcmode="lin" valueType="num">
                                      <p:cBhvr additive="base">
                                        <p:cTn id="29" dur="500" fill="hold"/>
                                        <p:tgtEl>
                                          <p:spTgt spid="4102"/>
                                        </p:tgtEl>
                                        <p:attrNameLst>
                                          <p:attrName>ppt_x</p:attrName>
                                        </p:attrNameLst>
                                      </p:cBhvr>
                                      <p:tavLst>
                                        <p:tav tm="0">
                                          <p:val>
                                            <p:strVal val="#ppt_x"/>
                                          </p:val>
                                        </p:tav>
                                        <p:tav tm="100000">
                                          <p:val>
                                            <p:strVal val="#ppt_x"/>
                                          </p:val>
                                        </p:tav>
                                      </p:tavLst>
                                    </p:anim>
                                    <p:anim calcmode="lin" valueType="num">
                                      <p:cBhvr additive="base">
                                        <p:cTn id="30" dur="500" fill="hold"/>
                                        <p:tgtEl>
                                          <p:spTgt spid="410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additive="base">
                                        <p:cTn id="33" dur="500" fill="hold"/>
                                        <p:tgtEl>
                                          <p:spTgt spid="4103"/>
                                        </p:tgtEl>
                                        <p:attrNameLst>
                                          <p:attrName>ppt_x</p:attrName>
                                        </p:attrNameLst>
                                      </p:cBhvr>
                                      <p:tavLst>
                                        <p:tav tm="0">
                                          <p:val>
                                            <p:strVal val="#ppt_x"/>
                                          </p:val>
                                        </p:tav>
                                        <p:tav tm="100000">
                                          <p:val>
                                            <p:strVal val="#ppt_x"/>
                                          </p:val>
                                        </p:tav>
                                      </p:tavLst>
                                    </p:anim>
                                    <p:anim calcmode="lin" valueType="num">
                                      <p:cBhvr additive="base">
                                        <p:cTn id="34" dur="500" fill="hold"/>
                                        <p:tgtEl>
                                          <p:spTgt spid="410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04"/>
                                        </p:tgtEl>
                                        <p:attrNameLst>
                                          <p:attrName>style.visibility</p:attrName>
                                        </p:attrNameLst>
                                      </p:cBhvr>
                                      <p:to>
                                        <p:strVal val="visible"/>
                                      </p:to>
                                    </p:set>
                                    <p:anim calcmode="lin" valueType="num">
                                      <p:cBhvr additive="base">
                                        <p:cTn id="37" dur="500" fill="hold"/>
                                        <p:tgtEl>
                                          <p:spTgt spid="4104"/>
                                        </p:tgtEl>
                                        <p:attrNameLst>
                                          <p:attrName>ppt_x</p:attrName>
                                        </p:attrNameLst>
                                      </p:cBhvr>
                                      <p:tavLst>
                                        <p:tav tm="0">
                                          <p:val>
                                            <p:strVal val="#ppt_x"/>
                                          </p:val>
                                        </p:tav>
                                        <p:tav tm="100000">
                                          <p:val>
                                            <p:strVal val="#ppt_x"/>
                                          </p:val>
                                        </p:tav>
                                      </p:tavLst>
                                    </p:anim>
                                    <p:anim calcmode="lin" valueType="num">
                                      <p:cBhvr additive="base">
                                        <p:cTn id="38" dur="500" fill="hold"/>
                                        <p:tgtEl>
                                          <p:spTgt spid="41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05"/>
                                        </p:tgtEl>
                                        <p:attrNameLst>
                                          <p:attrName>style.visibility</p:attrName>
                                        </p:attrNameLst>
                                      </p:cBhvr>
                                      <p:to>
                                        <p:strVal val="visible"/>
                                      </p:to>
                                    </p:set>
                                    <p:anim calcmode="lin" valueType="num">
                                      <p:cBhvr additive="base">
                                        <p:cTn id="41" dur="500" fill="hold"/>
                                        <p:tgtEl>
                                          <p:spTgt spid="4105"/>
                                        </p:tgtEl>
                                        <p:attrNameLst>
                                          <p:attrName>ppt_x</p:attrName>
                                        </p:attrNameLst>
                                      </p:cBhvr>
                                      <p:tavLst>
                                        <p:tav tm="0">
                                          <p:val>
                                            <p:strVal val="#ppt_x"/>
                                          </p:val>
                                        </p:tav>
                                        <p:tav tm="100000">
                                          <p:val>
                                            <p:strVal val="#ppt_x"/>
                                          </p:val>
                                        </p:tav>
                                      </p:tavLst>
                                    </p:anim>
                                    <p:anim calcmode="lin" valueType="num">
                                      <p:cBhvr additive="base">
                                        <p:cTn id="42" dur="500" fill="hold"/>
                                        <p:tgtEl>
                                          <p:spTgt spid="410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06">
                                            <p:txEl>
                                              <p:pRg st="0" end="0"/>
                                            </p:txEl>
                                          </p:spTgt>
                                        </p:tgtEl>
                                        <p:attrNameLst>
                                          <p:attrName>style.visibility</p:attrName>
                                        </p:attrNameLst>
                                      </p:cBhvr>
                                      <p:to>
                                        <p:strVal val="visible"/>
                                      </p:to>
                                    </p:set>
                                    <p:anim calcmode="lin" valueType="num">
                                      <p:cBhvr additive="base">
                                        <p:cTn id="45" dur="500" fill="hold"/>
                                        <p:tgtEl>
                                          <p:spTgt spid="410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10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07">
                                            <p:txEl>
                                              <p:pRg st="0" end="0"/>
                                            </p:txEl>
                                          </p:spTgt>
                                        </p:tgtEl>
                                        <p:attrNameLst>
                                          <p:attrName>style.visibility</p:attrName>
                                        </p:attrNameLst>
                                      </p:cBhvr>
                                      <p:to>
                                        <p:strVal val="visible"/>
                                      </p:to>
                                    </p:set>
                                    <p:anim calcmode="lin" valueType="num">
                                      <p:cBhvr additive="base">
                                        <p:cTn id="49" dur="500" fill="hold"/>
                                        <p:tgtEl>
                                          <p:spTgt spid="410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7">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08"/>
                                        </p:tgtEl>
                                        <p:attrNameLst>
                                          <p:attrName>style.visibility</p:attrName>
                                        </p:attrNameLst>
                                      </p:cBhvr>
                                      <p:to>
                                        <p:strVal val="visible"/>
                                      </p:to>
                                    </p:set>
                                    <p:anim calcmode="lin" valueType="num">
                                      <p:cBhvr additive="base">
                                        <p:cTn id="53" dur="500" fill="hold"/>
                                        <p:tgtEl>
                                          <p:spTgt spid="4108"/>
                                        </p:tgtEl>
                                        <p:attrNameLst>
                                          <p:attrName>ppt_x</p:attrName>
                                        </p:attrNameLst>
                                      </p:cBhvr>
                                      <p:tavLst>
                                        <p:tav tm="0">
                                          <p:val>
                                            <p:strVal val="#ppt_x"/>
                                          </p:val>
                                        </p:tav>
                                        <p:tav tm="100000">
                                          <p:val>
                                            <p:strVal val="#ppt_x"/>
                                          </p:val>
                                        </p:tav>
                                      </p:tavLst>
                                    </p:anim>
                                    <p:anim calcmode="lin" valueType="num">
                                      <p:cBhvr additive="base">
                                        <p:cTn id="54" dur="500" fill="hold"/>
                                        <p:tgtEl>
                                          <p:spTgt spid="410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109"/>
                                        </p:tgtEl>
                                        <p:attrNameLst>
                                          <p:attrName>style.visibility</p:attrName>
                                        </p:attrNameLst>
                                      </p:cBhvr>
                                      <p:to>
                                        <p:strVal val="visible"/>
                                      </p:to>
                                    </p:set>
                                    <p:anim calcmode="lin" valueType="num">
                                      <p:cBhvr additive="base">
                                        <p:cTn id="57" dur="500" fill="hold"/>
                                        <p:tgtEl>
                                          <p:spTgt spid="4109"/>
                                        </p:tgtEl>
                                        <p:attrNameLst>
                                          <p:attrName>ppt_x</p:attrName>
                                        </p:attrNameLst>
                                      </p:cBhvr>
                                      <p:tavLst>
                                        <p:tav tm="0">
                                          <p:val>
                                            <p:strVal val="#ppt_x"/>
                                          </p:val>
                                        </p:tav>
                                        <p:tav tm="100000">
                                          <p:val>
                                            <p:strVal val="#ppt_x"/>
                                          </p:val>
                                        </p:tav>
                                      </p:tavLst>
                                    </p:anim>
                                    <p:anim calcmode="lin" valueType="num">
                                      <p:cBhvr additive="base">
                                        <p:cTn id="58" dur="500" fill="hold"/>
                                        <p:tgtEl>
                                          <p:spTgt spid="410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10">
                                            <p:txEl>
                                              <p:pRg st="0" end="0"/>
                                            </p:txEl>
                                          </p:spTgt>
                                        </p:tgtEl>
                                        <p:attrNameLst>
                                          <p:attrName>style.visibility</p:attrName>
                                        </p:attrNameLst>
                                      </p:cBhvr>
                                      <p:to>
                                        <p:strVal val="visible"/>
                                      </p:to>
                                    </p:set>
                                    <p:anim calcmode="lin" valueType="num">
                                      <p:cBhvr additive="base">
                                        <p:cTn id="61" dur="500" fill="hold"/>
                                        <p:tgtEl>
                                          <p:spTgt spid="411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10">
                                            <p:txEl>
                                              <p:pRg st="0" end="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11">
                                            <p:txEl>
                                              <p:pRg st="0" end="0"/>
                                            </p:txEl>
                                          </p:spTgt>
                                        </p:tgtEl>
                                        <p:attrNameLst>
                                          <p:attrName>style.visibility</p:attrName>
                                        </p:attrNameLst>
                                      </p:cBhvr>
                                      <p:to>
                                        <p:strVal val="visible"/>
                                      </p:to>
                                    </p:set>
                                    <p:anim calcmode="lin" valueType="num">
                                      <p:cBhvr additive="base">
                                        <p:cTn id="65" dur="500" fill="hold"/>
                                        <p:tgtEl>
                                          <p:spTgt spid="411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11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112">
                                            <p:txEl>
                                              <p:pRg st="0" end="0"/>
                                            </p:txEl>
                                          </p:spTgt>
                                        </p:tgtEl>
                                        <p:attrNameLst>
                                          <p:attrName>style.visibility</p:attrName>
                                        </p:attrNameLst>
                                      </p:cBhvr>
                                      <p:to>
                                        <p:strVal val="visible"/>
                                      </p:to>
                                    </p:set>
                                    <p:anim calcmode="lin" valueType="num">
                                      <p:cBhvr additive="base">
                                        <p:cTn id="69" dur="500" fill="hold"/>
                                        <p:tgtEl>
                                          <p:spTgt spid="411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112">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113">
                                            <p:txEl>
                                              <p:pRg st="0" end="0"/>
                                            </p:txEl>
                                          </p:spTgt>
                                        </p:tgtEl>
                                        <p:attrNameLst>
                                          <p:attrName>style.visibility</p:attrName>
                                        </p:attrNameLst>
                                      </p:cBhvr>
                                      <p:to>
                                        <p:strVal val="visible"/>
                                      </p:to>
                                    </p:set>
                                    <p:anim calcmode="lin" valueType="num">
                                      <p:cBhvr additive="base">
                                        <p:cTn id="73" dur="500" fill="hold"/>
                                        <p:tgtEl>
                                          <p:spTgt spid="4113">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113">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114">
                                            <p:txEl>
                                              <p:pRg st="0" end="0"/>
                                            </p:txEl>
                                          </p:spTgt>
                                        </p:tgtEl>
                                        <p:attrNameLst>
                                          <p:attrName>style.visibility</p:attrName>
                                        </p:attrNameLst>
                                      </p:cBhvr>
                                      <p:to>
                                        <p:strVal val="visible"/>
                                      </p:to>
                                    </p:set>
                                    <p:anim calcmode="lin" valueType="num">
                                      <p:cBhvr additive="base">
                                        <p:cTn id="77" dur="500" fill="hold"/>
                                        <p:tgtEl>
                                          <p:spTgt spid="4114">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114">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115">
                                            <p:txEl>
                                              <p:pRg st="0" end="0"/>
                                            </p:txEl>
                                          </p:spTgt>
                                        </p:tgtEl>
                                        <p:attrNameLst>
                                          <p:attrName>style.visibility</p:attrName>
                                        </p:attrNameLst>
                                      </p:cBhvr>
                                      <p:to>
                                        <p:strVal val="visible"/>
                                      </p:to>
                                    </p:set>
                                    <p:anim calcmode="lin" valueType="num">
                                      <p:cBhvr additive="base">
                                        <p:cTn id="81" dur="500" fill="hold"/>
                                        <p:tgtEl>
                                          <p:spTgt spid="411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 grpId="0"/>
      <p:bldP spid="4098" grpId="0" build="p"/>
      <p:bldP spid="4099" grpId="0" build="p"/>
      <p:bldP spid="4100" grpId="0" build="p"/>
      <p:bldP spid="4101" grpId="0" build="p"/>
      <p:bldP spid="4102" grpId="0"/>
      <p:bldP spid="4103" grpId="0"/>
      <p:bldP spid="4104" grpId="0"/>
      <p:bldP spid="4105" grpId="0"/>
      <p:bldP spid="4106" grpId="0" build="p"/>
      <p:bldP spid="4107" grpId="0" build="p"/>
      <p:bldP spid="4108" grpId="0"/>
      <p:bldP spid="4109" grpId="0"/>
      <p:bldP spid="4110" grpId="0" build="p"/>
      <p:bldP spid="4111" grpId="0" build="p"/>
      <p:bldP spid="4112" grpId="0" build="p"/>
      <p:bldP spid="4113" grpId="0" build="p"/>
      <p:bldP spid="4114" grpId="0" build="p"/>
      <p:bldP spid="41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TEAM </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CA0422E-F987-BB7B-3E1A-909F115D2404}"/>
              </a:ext>
            </a:extLst>
          </p:cNvPr>
          <p:cNvPicPr>
            <a:picLocks noChangeAspect="1"/>
          </p:cNvPicPr>
          <p:nvPr/>
        </p:nvPicPr>
        <p:blipFill>
          <a:blip r:embed="rId3"/>
          <a:stretch>
            <a:fillRect/>
          </a:stretch>
        </p:blipFill>
        <p:spPr>
          <a:xfrm>
            <a:off x="531147" y="1168648"/>
            <a:ext cx="1868596" cy="2491462"/>
          </a:xfrm>
          <a:prstGeom prst="rect">
            <a:avLst/>
          </a:prstGeom>
        </p:spPr>
      </p:pic>
      <p:pic>
        <p:nvPicPr>
          <p:cNvPr id="5" name="Picture 4">
            <a:extLst>
              <a:ext uri="{FF2B5EF4-FFF2-40B4-BE49-F238E27FC236}">
                <a16:creationId xmlns:a16="http://schemas.microsoft.com/office/drawing/2014/main" id="{9D3FBE8C-BD1F-C1C9-C6AF-DAE02B2DC5CD}"/>
              </a:ext>
            </a:extLst>
          </p:cNvPr>
          <p:cNvPicPr>
            <a:picLocks noChangeAspect="1"/>
          </p:cNvPicPr>
          <p:nvPr/>
        </p:nvPicPr>
        <p:blipFill>
          <a:blip r:embed="rId4"/>
          <a:stretch>
            <a:fillRect/>
          </a:stretch>
        </p:blipFill>
        <p:spPr>
          <a:xfrm rot="16200000">
            <a:off x="3111332" y="1597276"/>
            <a:ext cx="2571753" cy="1714502"/>
          </a:xfrm>
          <a:prstGeom prst="rect">
            <a:avLst/>
          </a:prstGeom>
        </p:spPr>
      </p:pic>
      <p:pic>
        <p:nvPicPr>
          <p:cNvPr id="7" name="Picture 6">
            <a:extLst>
              <a:ext uri="{FF2B5EF4-FFF2-40B4-BE49-F238E27FC236}">
                <a16:creationId xmlns:a16="http://schemas.microsoft.com/office/drawing/2014/main" id="{0F12AF48-75B5-BC30-D19F-79027D045AB3}"/>
              </a:ext>
            </a:extLst>
          </p:cNvPr>
          <p:cNvPicPr>
            <a:picLocks noChangeAspect="1"/>
          </p:cNvPicPr>
          <p:nvPr/>
        </p:nvPicPr>
        <p:blipFill>
          <a:blip r:embed="rId5"/>
          <a:stretch>
            <a:fillRect/>
          </a:stretch>
        </p:blipFill>
        <p:spPr>
          <a:xfrm>
            <a:off x="6554406" y="1168653"/>
            <a:ext cx="2058447" cy="2571749"/>
          </a:xfrm>
          <a:prstGeom prst="rect">
            <a:avLst/>
          </a:prstGeom>
        </p:spPr>
      </p:pic>
      <p:sp>
        <p:nvSpPr>
          <p:cNvPr id="11" name="TextBox 10">
            <a:extLst>
              <a:ext uri="{FF2B5EF4-FFF2-40B4-BE49-F238E27FC236}">
                <a16:creationId xmlns:a16="http://schemas.microsoft.com/office/drawing/2014/main" id="{6A228D2E-5C29-524A-909A-0A380ABDB2A2}"/>
              </a:ext>
            </a:extLst>
          </p:cNvPr>
          <p:cNvSpPr txBox="1"/>
          <p:nvPr/>
        </p:nvSpPr>
        <p:spPr>
          <a:xfrm>
            <a:off x="531147" y="3934150"/>
            <a:ext cx="1868596" cy="738664"/>
          </a:xfrm>
          <a:prstGeom prst="rect">
            <a:avLst/>
          </a:prstGeom>
          <a:noFill/>
        </p:spPr>
        <p:txBody>
          <a:bodyPr wrap="square" rtlCol="0">
            <a:spAutoFit/>
          </a:bodyPr>
          <a:lstStyle/>
          <a:p>
            <a:pPr algn="ctr"/>
            <a:r>
              <a:rPr lang="en-IN" dirty="0">
                <a:solidFill>
                  <a:schemeClr val="tx2">
                    <a:lumMod val="60000"/>
                    <a:lumOff val="40000"/>
                  </a:schemeClr>
                </a:solidFill>
              </a:rPr>
              <a:t>Shiva</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Scientist</a:t>
            </a:r>
          </a:p>
        </p:txBody>
      </p:sp>
      <p:sp>
        <p:nvSpPr>
          <p:cNvPr id="12" name="TextBox 11">
            <a:extLst>
              <a:ext uri="{FF2B5EF4-FFF2-40B4-BE49-F238E27FC236}">
                <a16:creationId xmlns:a16="http://schemas.microsoft.com/office/drawing/2014/main" id="{9E27ADE4-D1E3-A1A9-C546-166D41EFA1A0}"/>
              </a:ext>
            </a:extLst>
          </p:cNvPr>
          <p:cNvSpPr txBox="1"/>
          <p:nvPr/>
        </p:nvSpPr>
        <p:spPr>
          <a:xfrm>
            <a:off x="3539957" y="3914298"/>
            <a:ext cx="1714503" cy="954107"/>
          </a:xfrm>
          <a:prstGeom prst="rect">
            <a:avLst/>
          </a:prstGeom>
          <a:noFill/>
        </p:spPr>
        <p:txBody>
          <a:bodyPr wrap="square" rtlCol="0">
            <a:spAutoFit/>
          </a:bodyPr>
          <a:lstStyle/>
          <a:p>
            <a:pPr algn="ctr"/>
            <a:r>
              <a:rPr lang="en-IN" dirty="0">
                <a:solidFill>
                  <a:schemeClr val="tx2">
                    <a:lumMod val="60000"/>
                    <a:lumOff val="40000"/>
                  </a:schemeClr>
                </a:solidFill>
              </a:rPr>
              <a:t>Prudhvi</a:t>
            </a:r>
          </a:p>
          <a:p>
            <a:pPr algn="ctr"/>
            <a:endParaRPr lang="en-IN" dirty="0">
              <a:solidFill>
                <a:schemeClr val="tx2">
                  <a:lumMod val="60000"/>
                  <a:lumOff val="40000"/>
                </a:schemeClr>
              </a:solidFill>
            </a:endParaRPr>
          </a:p>
          <a:p>
            <a:pPr algn="ctr"/>
            <a:r>
              <a:rPr lang="en-IN" dirty="0">
                <a:solidFill>
                  <a:schemeClr val="tx2">
                    <a:lumMod val="60000"/>
                    <a:lumOff val="40000"/>
                  </a:schemeClr>
                </a:solidFill>
              </a:rPr>
              <a:t> </a:t>
            </a:r>
            <a:r>
              <a:rPr lang="en-IN" u="sng" dirty="0">
                <a:solidFill>
                  <a:schemeClr val="tx2">
                    <a:lumMod val="60000"/>
                    <a:lumOff val="40000"/>
                  </a:schemeClr>
                </a:solidFill>
              </a:rPr>
              <a:t>Full Stack developer</a:t>
            </a:r>
          </a:p>
        </p:txBody>
      </p:sp>
      <p:sp>
        <p:nvSpPr>
          <p:cNvPr id="13" name="TextBox 12">
            <a:extLst>
              <a:ext uri="{FF2B5EF4-FFF2-40B4-BE49-F238E27FC236}">
                <a16:creationId xmlns:a16="http://schemas.microsoft.com/office/drawing/2014/main" id="{ABDE246C-783E-1E86-7778-E59F5BC054B5}"/>
              </a:ext>
            </a:extLst>
          </p:cNvPr>
          <p:cNvSpPr txBox="1"/>
          <p:nvPr/>
        </p:nvSpPr>
        <p:spPr>
          <a:xfrm>
            <a:off x="6554405" y="3974847"/>
            <a:ext cx="2058447" cy="954107"/>
          </a:xfrm>
          <a:prstGeom prst="rect">
            <a:avLst/>
          </a:prstGeom>
          <a:noFill/>
        </p:spPr>
        <p:txBody>
          <a:bodyPr wrap="square" rtlCol="0">
            <a:spAutoFit/>
          </a:bodyPr>
          <a:lstStyle/>
          <a:p>
            <a:pPr algn="ctr"/>
            <a:r>
              <a:rPr lang="en-IN" dirty="0">
                <a:solidFill>
                  <a:schemeClr val="tx2">
                    <a:lumMod val="60000"/>
                    <a:lumOff val="40000"/>
                  </a:schemeClr>
                </a:solidFill>
              </a:rPr>
              <a:t>Vinod </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Analyst &amp; Product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0"/>
                                        </p:tgtEl>
                                        <p:attrNameLst>
                                          <p:attrName>style.visibility</p:attrName>
                                        </p:attrNameLst>
                                      </p:cBhvr>
                                      <p:to>
                                        <p:strVal val="visible"/>
                                      </p:to>
                                    </p:set>
                                    <p:anim calcmode="lin" valueType="num">
                                      <p:cBhvr additive="base">
                                        <p:cTn id="7" dur="500" fill="hold"/>
                                        <p:tgtEl>
                                          <p:spTgt spid="4120"/>
                                        </p:tgtEl>
                                        <p:attrNameLst>
                                          <p:attrName>ppt_x</p:attrName>
                                        </p:attrNameLst>
                                      </p:cBhvr>
                                      <p:tavLst>
                                        <p:tav tm="0">
                                          <p:val>
                                            <p:strVal val="#ppt_x"/>
                                          </p:val>
                                        </p:tav>
                                        <p:tav tm="100000">
                                          <p:val>
                                            <p:strVal val="#ppt_x"/>
                                          </p:val>
                                        </p:tav>
                                      </p:tavLst>
                                    </p:anim>
                                    <p:anim calcmode="lin" valueType="num">
                                      <p:cBhvr additive="base">
                                        <p:cTn id="8" dur="500" fill="hold"/>
                                        <p:tgtEl>
                                          <p:spTgt spid="41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pic>
        <p:nvPicPr>
          <p:cNvPr id="3" name="Picture 2">
            <a:extLst>
              <a:ext uri="{FF2B5EF4-FFF2-40B4-BE49-F238E27FC236}">
                <a16:creationId xmlns:a16="http://schemas.microsoft.com/office/drawing/2014/main" id="{5AE71562-4E11-346E-0CFF-90DC35584852}"/>
              </a:ext>
            </a:extLst>
          </p:cNvPr>
          <p:cNvPicPr>
            <a:picLocks noChangeAspect="1"/>
          </p:cNvPicPr>
          <p:nvPr/>
        </p:nvPicPr>
        <p:blipFill>
          <a:blip r:embed="rId3"/>
          <a:stretch>
            <a:fillRect/>
          </a:stretch>
        </p:blipFill>
        <p:spPr>
          <a:xfrm>
            <a:off x="751313" y="1074978"/>
            <a:ext cx="2323913" cy="2323913"/>
          </a:xfrm>
          <a:prstGeom prst="rect">
            <a:avLst/>
          </a:prstGeom>
        </p:spPr>
      </p:pic>
      <p:sp>
        <p:nvSpPr>
          <p:cNvPr id="4" name="TextBox 3">
            <a:extLst>
              <a:ext uri="{FF2B5EF4-FFF2-40B4-BE49-F238E27FC236}">
                <a16:creationId xmlns:a16="http://schemas.microsoft.com/office/drawing/2014/main" id="{EA394231-2792-8AA4-2A50-461EE6CBCB28}"/>
              </a:ext>
            </a:extLst>
          </p:cNvPr>
          <p:cNvSpPr txBox="1"/>
          <p:nvPr/>
        </p:nvSpPr>
        <p:spPr>
          <a:xfrm>
            <a:off x="751313" y="3697744"/>
            <a:ext cx="2323913" cy="1169551"/>
          </a:xfrm>
          <a:prstGeom prst="rect">
            <a:avLst/>
          </a:prstGeom>
          <a:noFill/>
        </p:spPr>
        <p:txBody>
          <a:bodyPr wrap="square" rtlCol="0">
            <a:spAutoFit/>
          </a:bodyPr>
          <a:lstStyle/>
          <a:p>
            <a:pPr algn="ctr"/>
            <a:r>
              <a:rPr lang="en-IN" dirty="0">
                <a:solidFill>
                  <a:schemeClr val="tx2">
                    <a:lumMod val="60000"/>
                    <a:lumOff val="40000"/>
                  </a:schemeClr>
                </a:solidFill>
              </a:rPr>
              <a:t>Mayank</a:t>
            </a:r>
          </a:p>
          <a:p>
            <a:endParaRPr lang="en-IN" dirty="0">
              <a:solidFill>
                <a:schemeClr val="tx2">
                  <a:lumMod val="60000"/>
                  <a:lumOff val="40000"/>
                </a:schemeClr>
              </a:solidFill>
            </a:endParaRPr>
          </a:p>
          <a:p>
            <a:pPr algn="ctr"/>
            <a:r>
              <a:rPr lang="en-IN" u="sng" dirty="0">
                <a:solidFill>
                  <a:schemeClr val="tx2">
                    <a:lumMod val="60000"/>
                    <a:lumOff val="40000"/>
                  </a:schemeClr>
                </a:solidFill>
              </a:rPr>
              <a:t>Artificial Intelligence Engineer &amp; Project Manager </a:t>
            </a:r>
          </a:p>
        </p:txBody>
      </p:sp>
      <p:pic>
        <p:nvPicPr>
          <p:cNvPr id="6" name="Picture 5">
            <a:extLst>
              <a:ext uri="{FF2B5EF4-FFF2-40B4-BE49-F238E27FC236}">
                <a16:creationId xmlns:a16="http://schemas.microsoft.com/office/drawing/2014/main" id="{1FF0578E-7D89-86BC-D2F2-A759F4F469F5}"/>
              </a:ext>
            </a:extLst>
          </p:cNvPr>
          <p:cNvPicPr>
            <a:picLocks noChangeAspect="1"/>
          </p:cNvPicPr>
          <p:nvPr/>
        </p:nvPicPr>
        <p:blipFill>
          <a:blip r:embed="rId4"/>
          <a:stretch>
            <a:fillRect/>
          </a:stretch>
        </p:blipFill>
        <p:spPr>
          <a:xfrm>
            <a:off x="4853011" y="1074978"/>
            <a:ext cx="1779734" cy="2322819"/>
          </a:xfrm>
          <a:prstGeom prst="rect">
            <a:avLst/>
          </a:prstGeom>
        </p:spPr>
      </p:pic>
      <p:sp>
        <p:nvSpPr>
          <p:cNvPr id="7" name="TextBox 6">
            <a:extLst>
              <a:ext uri="{FF2B5EF4-FFF2-40B4-BE49-F238E27FC236}">
                <a16:creationId xmlns:a16="http://schemas.microsoft.com/office/drawing/2014/main" id="{5C588B02-322C-AE33-0F17-3E58CF441A42}"/>
              </a:ext>
            </a:extLst>
          </p:cNvPr>
          <p:cNvSpPr txBox="1"/>
          <p:nvPr/>
        </p:nvSpPr>
        <p:spPr>
          <a:xfrm>
            <a:off x="4853011" y="3653140"/>
            <a:ext cx="1779734" cy="738664"/>
          </a:xfrm>
          <a:prstGeom prst="rect">
            <a:avLst/>
          </a:prstGeom>
          <a:noFill/>
        </p:spPr>
        <p:txBody>
          <a:bodyPr wrap="square" rtlCol="0">
            <a:spAutoFit/>
          </a:bodyPr>
          <a:lstStyle/>
          <a:p>
            <a:pPr algn="ctr"/>
            <a:r>
              <a:rPr lang="en-IN" dirty="0">
                <a:solidFill>
                  <a:schemeClr val="tx2">
                    <a:lumMod val="60000"/>
                    <a:lumOff val="40000"/>
                  </a:schemeClr>
                </a:solidFill>
              </a:rPr>
              <a:t>Vishnu Raju</a:t>
            </a:r>
          </a:p>
          <a:p>
            <a:endParaRPr lang="en-IN" dirty="0">
              <a:solidFill>
                <a:schemeClr val="tx2">
                  <a:lumMod val="60000"/>
                  <a:lumOff val="40000"/>
                </a:schemeClr>
              </a:solidFill>
            </a:endParaRPr>
          </a:p>
          <a:p>
            <a:pPr algn="ctr"/>
            <a:r>
              <a:rPr lang="en-IN" u="sng" dirty="0">
                <a:solidFill>
                  <a:schemeClr val="tx2">
                    <a:lumMod val="60000"/>
                    <a:lumOff val="40000"/>
                  </a:schemeClr>
                </a:solidFill>
              </a:rPr>
              <a:t>Software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Project Description</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16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The Supermarket Theft Detection System is a cutting-edge solution that utilizes advanced computer vision and machine learning algorithms to monitor and analyze customer behavior, identifying potential theft incidents in real-time. The system integrates with existing CCTV cameras for real-time video monitoring, detects objects being removed from shelves, and uses facial recognition to identify repeat offenders. It sends real-time alerts to security personnel via mobile app or email, enabling prompt response to potential theft incidents. Additionally, the system provides detailed analytics on theft incidents, allowing supermarket managers to identify patterns and trends, and make data-driven decisions to improve security protocols</a:t>
            </a:r>
            <a:r>
              <a:rPr lang="en-US" sz="1600" dirty="0"/>
              <a:t>.</a:t>
            </a:r>
            <a:endParaRPr lang="en" sz="1600" dirty="0"/>
          </a:p>
        </p:txBody>
      </p:sp>
    </p:spTree>
    <p:extLst>
      <p:ext uri="{BB962C8B-B14F-4D97-AF65-F5344CB8AC3E}">
        <p14:creationId xmlns:p14="http://schemas.microsoft.com/office/powerpoint/2010/main" val="28341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Objectives</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latin typeface="Calibri" panose="020F0502020204030204" pitchFamily="34" charset="0"/>
                <a:ea typeface="Calibri" panose="020F0502020204030204" pitchFamily="34" charset="0"/>
                <a:cs typeface="Calibri" panose="020F0502020204030204" pitchFamily="34" charset="0"/>
              </a:rPr>
              <a:t>This project has countless applications, each for its unique use, ranging from maintaining vigilance during activites to tagging vehicles on tolls. Our model mainly abbreviates on maintaining vigilance in supermarkets due to limitations in knowledge and experience. We look to achieve the following objectives – </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minimize/eradicate store theft</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maximize profitability of store</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increase safety of store personnel by early detection and warnings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make shopping seamless and convenient for customers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reduce operational costs</a:t>
            </a:r>
            <a:endParaRPr sz="1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51">
                                            <p:txEl>
                                              <p:pRg st="1" end="1"/>
                                            </p:txEl>
                                          </p:spTgt>
                                        </p:tgtEl>
                                        <p:attrNameLst>
                                          <p:attrName>style.visibility</p:attrName>
                                        </p:attrNameLst>
                                      </p:cBhvr>
                                      <p:to>
                                        <p:strVal val="visible"/>
                                      </p:to>
                                    </p:set>
                                    <p:anim calcmode="lin" valueType="num">
                                      <p:cBhvr additive="base">
                                        <p:cTn id="17" dur="500" fill="hold"/>
                                        <p:tgtEl>
                                          <p:spTgt spid="415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5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51">
                                            <p:txEl>
                                              <p:pRg st="2" end="2"/>
                                            </p:txEl>
                                          </p:spTgt>
                                        </p:tgtEl>
                                        <p:attrNameLst>
                                          <p:attrName>style.visibility</p:attrName>
                                        </p:attrNameLst>
                                      </p:cBhvr>
                                      <p:to>
                                        <p:strVal val="visible"/>
                                      </p:to>
                                    </p:set>
                                    <p:anim calcmode="lin" valueType="num">
                                      <p:cBhvr additive="base">
                                        <p:cTn id="21" dur="500" fill="hold"/>
                                        <p:tgtEl>
                                          <p:spTgt spid="41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51">
                                            <p:txEl>
                                              <p:pRg st="3" end="3"/>
                                            </p:txEl>
                                          </p:spTgt>
                                        </p:tgtEl>
                                        <p:attrNameLst>
                                          <p:attrName>style.visibility</p:attrName>
                                        </p:attrNameLst>
                                      </p:cBhvr>
                                      <p:to>
                                        <p:strVal val="visible"/>
                                      </p:to>
                                    </p:set>
                                    <p:anim calcmode="lin" valueType="num">
                                      <p:cBhvr additive="base">
                                        <p:cTn id="25" dur="500" fill="hold"/>
                                        <p:tgtEl>
                                          <p:spTgt spid="41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5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51">
                                            <p:txEl>
                                              <p:pRg st="4" end="4"/>
                                            </p:txEl>
                                          </p:spTgt>
                                        </p:tgtEl>
                                        <p:attrNameLst>
                                          <p:attrName>style.visibility</p:attrName>
                                        </p:attrNameLst>
                                      </p:cBhvr>
                                      <p:to>
                                        <p:strVal val="visible"/>
                                      </p:to>
                                    </p:set>
                                    <p:anim calcmode="lin" valueType="num">
                                      <p:cBhvr additive="base">
                                        <p:cTn id="29" dur="500" fill="hold"/>
                                        <p:tgtEl>
                                          <p:spTgt spid="415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51">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51">
                                            <p:txEl>
                                              <p:pRg st="5" end="5"/>
                                            </p:txEl>
                                          </p:spTgt>
                                        </p:tgtEl>
                                        <p:attrNameLst>
                                          <p:attrName>style.visibility</p:attrName>
                                        </p:attrNameLst>
                                      </p:cBhvr>
                                      <p:to>
                                        <p:strVal val="visible"/>
                                      </p:to>
                                    </p:set>
                                    <p:anim calcmode="lin" valueType="num">
                                      <p:cBhvr additive="base">
                                        <p:cTn id="33" dur="500" fill="hold"/>
                                        <p:tgtEl>
                                          <p:spTgt spid="415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1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UNO</a:t>
            </a:r>
            <a:endParaRPr dirty="0">
              <a:solidFill>
                <a:schemeClr val="accent2">
                  <a:lumMod val="60000"/>
                  <a:lumOff val="40000"/>
                </a:schemeClr>
              </a:solidFill>
            </a:endParaRPr>
          </a:p>
        </p:txBody>
      </p:sp>
      <p:pic>
        <p:nvPicPr>
          <p:cNvPr id="3" name="Picture 2">
            <a:extLst>
              <a:ext uri="{FF2B5EF4-FFF2-40B4-BE49-F238E27FC236}">
                <a16:creationId xmlns:a16="http://schemas.microsoft.com/office/drawing/2014/main" id="{E74B67F5-6BCB-2177-4C0A-61A24FF2AD39}"/>
              </a:ext>
            </a:extLst>
          </p:cNvPr>
          <p:cNvPicPr>
            <a:picLocks noChangeAspect="1"/>
          </p:cNvPicPr>
          <p:nvPr/>
        </p:nvPicPr>
        <p:blipFill>
          <a:blip r:embed="rId3"/>
          <a:stretch>
            <a:fillRect/>
          </a:stretch>
        </p:blipFill>
        <p:spPr>
          <a:xfrm>
            <a:off x="6307130" y="1186490"/>
            <a:ext cx="2571750" cy="2571750"/>
          </a:xfrm>
          <a:prstGeom prst="rect">
            <a:avLst/>
          </a:prstGeom>
        </p:spPr>
      </p:pic>
      <p:sp>
        <p:nvSpPr>
          <p:cNvPr id="4" name="TextBox 3">
            <a:extLst>
              <a:ext uri="{FF2B5EF4-FFF2-40B4-BE49-F238E27FC236}">
                <a16:creationId xmlns:a16="http://schemas.microsoft.com/office/drawing/2014/main" id="{C640E72B-B686-30E5-C3D7-7A17CBD3FB78}"/>
              </a:ext>
            </a:extLst>
          </p:cNvPr>
          <p:cNvSpPr txBox="1"/>
          <p:nvPr/>
        </p:nvSpPr>
        <p:spPr>
          <a:xfrm>
            <a:off x="383602" y="1280160"/>
            <a:ext cx="5330283" cy="3539430"/>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officer James, a seasoned security personnel in his late 30s, responsible for ensuring the safety and security of a large retail complex. With years of experience, he understands the importance of being proactive and responsive to potential threats. However, with the vast area to cover and limited resources, it's a daunting task to keep a watchful eye on every corner of the market.</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empower Officer James with advanced tools to enhance his security operations. With features such as real-time video monitoring, facial recognition, and alerts, he can quickly identify and respond to suspicious activity, track individuals, and prevent potential threats. The software also allows him to review footage, generate reports, and collaborate with other security personnel, making it easier to investigate incidents and improve overall security protocols. This enables officer James to provide a safer and more secure environment for customers and employees.</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97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DOS </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1C9DF12F-5191-EAEE-5A81-9D2806E03BE5}"/>
              </a:ext>
            </a:extLst>
          </p:cNvPr>
          <p:cNvSpPr txBox="1"/>
          <p:nvPr/>
        </p:nvSpPr>
        <p:spPr>
          <a:xfrm>
            <a:off x="720000" y="1413975"/>
            <a:ext cx="5301659" cy="3108543"/>
          </a:xfrm>
          <a:prstGeom prst="rect">
            <a:avLst/>
          </a:prstGeom>
          <a:noFill/>
        </p:spPr>
        <p:txBody>
          <a:bodyPr wrap="square" rtlCol="0">
            <a:spAutoFit/>
          </a:bodyPr>
          <a:lstStyle/>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Meet Mr. Wong, a diligent shop owner in his mid-40s, who runs a bustling convenience store in a busy neighborhood. With a keen eye for detail, he takes pride in ensuring the safety and security of his customers, employees, and merchandise. However, with the increasing number of customers and transactions, it's becoming challenging for him to keep a watchful eye on everything.</a:t>
            </a:r>
          </a:p>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That's where our surveillance system software comes in. Our software is designed to provide Mr. Won</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g</a:t>
            </a:r>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with a comprehensive and user-friendly solution to monitor his store's activities in real-time. With features such as live video feed, motion detection, and alerts, he can keep a close eye on his store from anywhere, at any time. This will enable him to respond promptly to any suspicious activity, prevent theft, and ensure a safe shopping environment for his customers.</a:t>
            </a:r>
          </a:p>
          <a:p>
            <a:endParaRPr lang="en-IN" dirty="0"/>
          </a:p>
        </p:txBody>
      </p:sp>
      <p:pic>
        <p:nvPicPr>
          <p:cNvPr id="6" name="Picture 5">
            <a:extLst>
              <a:ext uri="{FF2B5EF4-FFF2-40B4-BE49-F238E27FC236}">
                <a16:creationId xmlns:a16="http://schemas.microsoft.com/office/drawing/2014/main" id="{5802F2B2-6E28-32FD-10EB-04A96F2501FA}"/>
              </a:ext>
            </a:extLst>
          </p:cNvPr>
          <p:cNvPicPr>
            <a:picLocks noChangeAspect="1"/>
          </p:cNvPicPr>
          <p:nvPr/>
        </p:nvPicPr>
        <p:blipFill>
          <a:blip r:embed="rId3"/>
          <a:stretch>
            <a:fillRect/>
          </a:stretch>
        </p:blipFill>
        <p:spPr>
          <a:xfrm>
            <a:off x="6351735" y="1476422"/>
            <a:ext cx="2538017" cy="25380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TRES</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B8F2DEE1-0001-5EB3-F98B-232C3323EFD6}"/>
              </a:ext>
            </a:extLst>
          </p:cNvPr>
          <p:cNvSpPr txBox="1"/>
          <p:nvPr/>
        </p:nvSpPr>
        <p:spPr>
          <a:xfrm>
            <a:off x="562021" y="1226634"/>
            <a:ext cx="5325823" cy="3323987"/>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Ms. Rodriguez, a busy supermarket manager in her early 40s, responsible for overseeing the daily operations of a large grocery store. With a keen focus on customer satisfaction and operational efficiency, she strives to ensure a seamless shopping experience for her customers. However, with the constant flow of customers and employees, it's challenging to monitor every aspect of the store.</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support Ms. Rodriguez in optimizing her store's operations and enhancing customer experience. With features such as people counting, heat mapping, and dwell time analysis, she can gain valuable insights into customer behavior, identify bottlenecks, and optimize store layouts. The software also enables her to monitor employee activity, track inventory, and receive alerts on potential security threats, allowing her to respond promptly and make data-driven decisions to improve overall store performance and customer satisfaction</a:t>
            </a:r>
            <a:r>
              <a:rPr lang="en-US" dirty="0"/>
              <a:t>.</a:t>
            </a:r>
            <a:endParaRPr lang="en-IN" dirty="0"/>
          </a:p>
        </p:txBody>
      </p:sp>
      <p:pic>
        <p:nvPicPr>
          <p:cNvPr id="4" name="Picture 3">
            <a:extLst>
              <a:ext uri="{FF2B5EF4-FFF2-40B4-BE49-F238E27FC236}">
                <a16:creationId xmlns:a16="http://schemas.microsoft.com/office/drawing/2014/main" id="{9FA0687C-9CBF-A75F-E298-99C73197E61C}"/>
              </a:ext>
            </a:extLst>
          </p:cNvPr>
          <p:cNvPicPr>
            <a:picLocks noChangeAspect="1"/>
          </p:cNvPicPr>
          <p:nvPr/>
        </p:nvPicPr>
        <p:blipFill>
          <a:blip r:embed="rId3"/>
          <a:stretch>
            <a:fillRect/>
          </a:stretch>
        </p:blipFill>
        <p:spPr>
          <a:xfrm>
            <a:off x="6532662" y="1405054"/>
            <a:ext cx="2422045" cy="2422045"/>
          </a:xfrm>
          <a:prstGeom prst="rect">
            <a:avLst/>
          </a:prstGeom>
        </p:spPr>
      </p:pic>
    </p:spTree>
    <p:extLst>
      <p:ext uri="{BB962C8B-B14F-4D97-AF65-F5344CB8AC3E}">
        <p14:creationId xmlns:p14="http://schemas.microsoft.com/office/powerpoint/2010/main" val="310401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1883</TotalTime>
  <Words>1098</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Asap</vt:lpstr>
      <vt:lpstr>Wingdings</vt:lpstr>
      <vt:lpstr>DM Sans</vt:lpstr>
      <vt:lpstr>Arial</vt:lpstr>
      <vt:lpstr>Bebas Neue</vt:lpstr>
      <vt:lpstr>Calibri</vt:lpstr>
      <vt:lpstr>Computer Science Capstone Project by Slidesgo</vt:lpstr>
      <vt:lpstr>Capstone Project Theft Alert For Supermarkets</vt:lpstr>
      <vt:lpstr>Table of contents</vt:lpstr>
      <vt:lpstr>TEAM </vt:lpstr>
      <vt:lpstr>PowerPoint Presentation</vt:lpstr>
      <vt:lpstr>Project Description</vt:lpstr>
      <vt:lpstr>Objectives</vt:lpstr>
      <vt:lpstr>PERSONA - UNO</vt:lpstr>
      <vt:lpstr>PERSONA - DOS </vt:lpstr>
      <vt:lpstr>PERSONA - TRES</vt:lpstr>
      <vt:lpstr>Tools </vt:lpstr>
      <vt:lpstr>Schedule</vt:lpstr>
      <vt:lpstr>Team Agreement</vt:lpstr>
      <vt:lpstr>Retrospective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Aluru, Vinod Kumar</cp:lastModifiedBy>
  <cp:revision>38</cp:revision>
  <dcterms:modified xsi:type="dcterms:W3CDTF">2024-10-04T21:24:28Z</dcterms:modified>
</cp:coreProperties>
</file>